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4"/>
    <p:sldMasterId id="2147483649" r:id="rId5"/>
  </p:sldMasterIdLst>
  <p:notesMasterIdLst>
    <p:notesMasterId r:id="rId52"/>
  </p:notesMasterIdLst>
  <p:handoutMasterIdLst>
    <p:handoutMasterId r:id="rId53"/>
  </p:handoutMasterIdLst>
  <p:sldIdLst>
    <p:sldId id="289" r:id="rId6"/>
    <p:sldId id="614" r:id="rId7"/>
    <p:sldId id="287" r:id="rId8"/>
    <p:sldId id="615" r:id="rId9"/>
    <p:sldId id="616" r:id="rId10"/>
    <p:sldId id="617" r:id="rId11"/>
    <p:sldId id="620" r:id="rId12"/>
    <p:sldId id="621" r:id="rId13"/>
    <p:sldId id="622" r:id="rId14"/>
    <p:sldId id="618" r:id="rId15"/>
    <p:sldId id="623" r:id="rId16"/>
    <p:sldId id="619" r:id="rId17"/>
    <p:sldId id="625" r:id="rId18"/>
    <p:sldId id="624" r:id="rId19"/>
    <p:sldId id="627" r:id="rId20"/>
    <p:sldId id="628" r:id="rId21"/>
    <p:sldId id="629" r:id="rId22"/>
    <p:sldId id="630" r:id="rId23"/>
    <p:sldId id="626" r:id="rId24"/>
    <p:sldId id="631" r:id="rId25"/>
    <p:sldId id="633" r:id="rId26"/>
    <p:sldId id="634" r:id="rId27"/>
    <p:sldId id="632" r:id="rId28"/>
    <p:sldId id="635" r:id="rId29"/>
    <p:sldId id="636" r:id="rId30"/>
    <p:sldId id="637" r:id="rId31"/>
    <p:sldId id="639" r:id="rId32"/>
    <p:sldId id="640" r:id="rId33"/>
    <p:sldId id="641" r:id="rId34"/>
    <p:sldId id="638" r:id="rId35"/>
    <p:sldId id="642" r:id="rId36"/>
    <p:sldId id="646" r:id="rId37"/>
    <p:sldId id="643" r:id="rId38"/>
    <p:sldId id="647" r:id="rId39"/>
    <p:sldId id="648" r:id="rId40"/>
    <p:sldId id="649" r:id="rId41"/>
    <p:sldId id="644" r:id="rId42"/>
    <p:sldId id="650" r:id="rId43"/>
    <p:sldId id="651" r:id="rId44"/>
    <p:sldId id="652" r:id="rId45"/>
    <p:sldId id="653" r:id="rId46"/>
    <p:sldId id="654" r:id="rId47"/>
    <p:sldId id="655" r:id="rId48"/>
    <p:sldId id="284" r:id="rId49"/>
    <p:sldId id="536" r:id="rId50"/>
    <p:sldId id="269" r:id="rId51"/>
  </p:sldIdLst>
  <p:sldSz cx="9144000" cy="5143500" type="screen16x9"/>
  <p:notesSz cx="7010400" cy="9296400"/>
  <p:defaultTex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p:defaultTextStyle>
  <p:extLst>
    <p:ext uri="{EFAFB233-063F-42B5-8137-9DF3F51BA10A}">
      <p15:sldGuideLst xmlns:p15="http://schemas.microsoft.com/office/powerpoint/2012/main">
        <p15:guide id="1" orient="horz" pos="3140">
          <p15:clr>
            <a:srgbClr val="A4A3A4"/>
          </p15:clr>
        </p15:guide>
        <p15:guide id="2" orient="horz" pos="1619">
          <p15:clr>
            <a:srgbClr val="A4A3A4"/>
          </p15:clr>
        </p15:guide>
        <p15:guide id="3" orient="horz" pos="305">
          <p15:clr>
            <a:srgbClr val="A4A3A4"/>
          </p15:clr>
        </p15:guide>
        <p15:guide id="4" pos="5544">
          <p15:clr>
            <a:srgbClr val="A4A3A4"/>
          </p15:clr>
        </p15:guide>
        <p15:guide id="5" pos="2874">
          <p15:clr>
            <a:srgbClr val="A4A3A4"/>
          </p15:clr>
        </p15:guide>
        <p15:guide id="6" pos="2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in Myers" initials="C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63666A"/>
    <a:srgbClr val="F0B323"/>
    <a:srgbClr val="7BBC48"/>
    <a:srgbClr val="0096D7"/>
    <a:srgbClr val="D0D0D0"/>
    <a:srgbClr val="0E5A9A"/>
    <a:srgbClr val="FF8E29"/>
    <a:srgbClr val="0070C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7" autoAdjust="0"/>
    <p:restoredTop sz="92918" autoAdjust="0"/>
  </p:normalViewPr>
  <p:slideViewPr>
    <p:cSldViewPr snapToGrid="0" snapToObjects="1">
      <p:cViewPr>
        <p:scale>
          <a:sx n="160" d="100"/>
          <a:sy n="160" d="100"/>
        </p:scale>
        <p:origin x="512" y="928"/>
      </p:cViewPr>
      <p:guideLst>
        <p:guide orient="horz" pos="3140"/>
        <p:guide orient="horz" pos="1619"/>
        <p:guide orient="horz" pos="305"/>
        <p:guide pos="5544"/>
        <p:guide pos="2874"/>
        <p:guide pos="217"/>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2664"/>
          <a:ext cx="6027088" cy="6158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0063" y="32727"/>
        <a:ext cx="5966962" cy="555723"/>
      </dsp:txXfrm>
    </dsp:sp>
    <dsp:sp modelId="{DDEEFCBA-0D4A-924C-A703-81ED9EFEAA27}">
      <dsp:nvSpPr>
        <dsp:cNvPr id="0" name=""/>
        <dsp:cNvSpPr/>
      </dsp:nvSpPr>
      <dsp:spPr>
        <a:xfrm>
          <a:off x="0" y="626093"/>
          <a:ext cx="6027088" cy="6158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0063" y="656156"/>
        <a:ext cx="5966962" cy="555723"/>
      </dsp:txXfrm>
    </dsp:sp>
    <dsp:sp modelId="{338CD7A1-AD47-0B45-B054-515EDBD02787}">
      <dsp:nvSpPr>
        <dsp:cNvPr id="0" name=""/>
        <dsp:cNvSpPr/>
      </dsp:nvSpPr>
      <dsp:spPr>
        <a:xfrm>
          <a:off x="0" y="1249522"/>
          <a:ext cx="6027088" cy="6158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0063" y="1279585"/>
        <a:ext cx="5966962" cy="555723"/>
      </dsp:txXfrm>
    </dsp:sp>
    <dsp:sp modelId="{00DD25BC-F267-B842-8E1B-C786B9709ECB}">
      <dsp:nvSpPr>
        <dsp:cNvPr id="0" name=""/>
        <dsp:cNvSpPr/>
      </dsp:nvSpPr>
      <dsp:spPr>
        <a:xfrm>
          <a:off x="0" y="1872951"/>
          <a:ext cx="6027088" cy="6158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0063" y="1903014"/>
        <a:ext cx="5966962" cy="555723"/>
      </dsp:txXfrm>
    </dsp:sp>
    <dsp:sp modelId="{D8413AF9-646C-C747-9CA9-5879DEDDC6C0}">
      <dsp:nvSpPr>
        <dsp:cNvPr id="0" name=""/>
        <dsp:cNvSpPr/>
      </dsp:nvSpPr>
      <dsp:spPr>
        <a:xfrm>
          <a:off x="0" y="2499045"/>
          <a:ext cx="6027088" cy="6158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0063" y="2529108"/>
        <a:ext cx="5966962" cy="5557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531173A-1EC8-7F44-8C30-92677BA60090}" type="datetimeFigureOut">
              <a:rPr lang="en-US" smtClean="0"/>
              <a:t>6/2/19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E453010-651E-D949-9DAC-311027068C39}" type="slidenum">
              <a:rPr lang="en-US" smtClean="0"/>
              <a:t>‹#›</a:t>
            </a:fld>
            <a:endParaRPr lang="en-US"/>
          </a:p>
        </p:txBody>
      </p:sp>
    </p:spTree>
    <p:extLst>
      <p:ext uri="{BB962C8B-B14F-4D97-AF65-F5344CB8AC3E}">
        <p14:creationId xmlns:p14="http://schemas.microsoft.com/office/powerpoint/2010/main" val="325061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1" name="Rectangle 3"/>
          <p:cNvSpPr>
            <a:spLocks noGrp="1" noChangeArrowheads="1"/>
          </p:cNvSpPr>
          <p:nvPr>
            <p:ph type="dt" idx="1"/>
          </p:nvPr>
        </p:nvSpPr>
        <p:spPr bwMode="auto">
          <a:xfrm>
            <a:off x="3970938" y="0"/>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solidFill>
                  <a:schemeClr val="tx1"/>
                </a:solidFill>
                <a:latin typeface="Gill Sans MT" pitchFamily="34" charset="0"/>
                <a:ea typeface="+mn-ea"/>
                <a:cs typeface="+mn-cs"/>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sp>
      <p:sp>
        <p:nvSpPr>
          <p:cNvPr id="32773"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5"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solidFill>
                  <a:schemeClr val="tx1"/>
                </a:solidFill>
              </a:defRPr>
            </a:lvl1pPr>
          </a:lstStyle>
          <a:p>
            <a:pPr>
              <a:defRPr/>
            </a:pPr>
            <a:fld id="{87CA816D-1088-0346-9F1B-A196EA7C604E}" type="slidenum">
              <a:rPr lang="en-US"/>
              <a:pPr>
                <a:defRPr/>
              </a:pPr>
              <a:t>‹#›</a:t>
            </a:fld>
            <a:endParaRPr lang="en-US"/>
          </a:p>
        </p:txBody>
      </p:sp>
    </p:spTree>
    <p:extLst>
      <p:ext uri="{BB962C8B-B14F-4D97-AF65-F5344CB8AC3E}">
        <p14:creationId xmlns:p14="http://schemas.microsoft.com/office/powerpoint/2010/main" val="34749939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a:t>
            </a:fld>
            <a:endParaRPr lang="en-US"/>
          </a:p>
        </p:txBody>
      </p:sp>
    </p:spTree>
    <p:extLst>
      <p:ext uri="{BB962C8B-B14F-4D97-AF65-F5344CB8AC3E}">
        <p14:creationId xmlns:p14="http://schemas.microsoft.com/office/powerpoint/2010/main" val="240002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25</a:t>
            </a:fld>
            <a:endParaRPr lang="en-US"/>
          </a:p>
        </p:txBody>
      </p:sp>
    </p:spTree>
    <p:extLst>
      <p:ext uri="{BB962C8B-B14F-4D97-AF65-F5344CB8AC3E}">
        <p14:creationId xmlns:p14="http://schemas.microsoft.com/office/powerpoint/2010/main" val="15599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26</a:t>
            </a:fld>
            <a:endParaRPr lang="en-US"/>
          </a:p>
        </p:txBody>
      </p:sp>
    </p:spTree>
    <p:extLst>
      <p:ext uri="{BB962C8B-B14F-4D97-AF65-F5344CB8AC3E}">
        <p14:creationId xmlns:p14="http://schemas.microsoft.com/office/powerpoint/2010/main" val="417595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27</a:t>
            </a:fld>
            <a:endParaRPr lang="en-US"/>
          </a:p>
        </p:txBody>
      </p:sp>
    </p:spTree>
    <p:extLst>
      <p:ext uri="{BB962C8B-B14F-4D97-AF65-F5344CB8AC3E}">
        <p14:creationId xmlns:p14="http://schemas.microsoft.com/office/powerpoint/2010/main" val="120651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28</a:t>
            </a:fld>
            <a:endParaRPr lang="en-US"/>
          </a:p>
        </p:txBody>
      </p:sp>
    </p:spTree>
    <p:extLst>
      <p:ext uri="{BB962C8B-B14F-4D97-AF65-F5344CB8AC3E}">
        <p14:creationId xmlns:p14="http://schemas.microsoft.com/office/powerpoint/2010/main" val="186893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30</a:t>
            </a:fld>
            <a:endParaRPr lang="en-US"/>
          </a:p>
        </p:txBody>
      </p:sp>
    </p:spTree>
    <p:extLst>
      <p:ext uri="{BB962C8B-B14F-4D97-AF65-F5344CB8AC3E}">
        <p14:creationId xmlns:p14="http://schemas.microsoft.com/office/powerpoint/2010/main" val="401631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31</a:t>
            </a:fld>
            <a:endParaRPr lang="en-US"/>
          </a:p>
        </p:txBody>
      </p:sp>
    </p:spTree>
    <p:extLst>
      <p:ext uri="{BB962C8B-B14F-4D97-AF65-F5344CB8AC3E}">
        <p14:creationId xmlns:p14="http://schemas.microsoft.com/office/powerpoint/2010/main" val="297170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32</a:t>
            </a:fld>
            <a:endParaRPr lang="en-US"/>
          </a:p>
        </p:txBody>
      </p:sp>
    </p:spTree>
    <p:extLst>
      <p:ext uri="{BB962C8B-B14F-4D97-AF65-F5344CB8AC3E}">
        <p14:creationId xmlns:p14="http://schemas.microsoft.com/office/powerpoint/2010/main" val="1503901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33</a:t>
            </a:fld>
            <a:endParaRPr lang="en-US"/>
          </a:p>
        </p:txBody>
      </p:sp>
    </p:spTree>
    <p:extLst>
      <p:ext uri="{BB962C8B-B14F-4D97-AF65-F5344CB8AC3E}">
        <p14:creationId xmlns:p14="http://schemas.microsoft.com/office/powerpoint/2010/main" val="115041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34</a:t>
            </a:fld>
            <a:endParaRPr lang="en-US"/>
          </a:p>
        </p:txBody>
      </p:sp>
    </p:spTree>
    <p:extLst>
      <p:ext uri="{BB962C8B-B14F-4D97-AF65-F5344CB8AC3E}">
        <p14:creationId xmlns:p14="http://schemas.microsoft.com/office/powerpoint/2010/main" val="243932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35</a:t>
            </a:fld>
            <a:endParaRPr lang="en-US"/>
          </a:p>
        </p:txBody>
      </p:sp>
    </p:spTree>
    <p:extLst>
      <p:ext uri="{BB962C8B-B14F-4D97-AF65-F5344CB8AC3E}">
        <p14:creationId xmlns:p14="http://schemas.microsoft.com/office/powerpoint/2010/main" val="37954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16</a:t>
            </a:fld>
            <a:endParaRPr lang="en-US"/>
          </a:p>
        </p:txBody>
      </p:sp>
    </p:spTree>
    <p:extLst>
      <p:ext uri="{BB962C8B-B14F-4D97-AF65-F5344CB8AC3E}">
        <p14:creationId xmlns:p14="http://schemas.microsoft.com/office/powerpoint/2010/main" val="52785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36</a:t>
            </a:fld>
            <a:endParaRPr lang="en-US"/>
          </a:p>
        </p:txBody>
      </p:sp>
    </p:spTree>
    <p:extLst>
      <p:ext uri="{BB962C8B-B14F-4D97-AF65-F5344CB8AC3E}">
        <p14:creationId xmlns:p14="http://schemas.microsoft.com/office/powerpoint/2010/main" val="44841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37</a:t>
            </a:fld>
            <a:endParaRPr lang="en-US"/>
          </a:p>
        </p:txBody>
      </p:sp>
    </p:spTree>
    <p:extLst>
      <p:ext uri="{BB962C8B-B14F-4D97-AF65-F5344CB8AC3E}">
        <p14:creationId xmlns:p14="http://schemas.microsoft.com/office/powerpoint/2010/main" val="121292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38</a:t>
            </a:fld>
            <a:endParaRPr lang="en-US"/>
          </a:p>
        </p:txBody>
      </p:sp>
    </p:spTree>
    <p:extLst>
      <p:ext uri="{BB962C8B-B14F-4D97-AF65-F5344CB8AC3E}">
        <p14:creationId xmlns:p14="http://schemas.microsoft.com/office/powerpoint/2010/main" val="384106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39</a:t>
            </a:fld>
            <a:endParaRPr lang="en-US"/>
          </a:p>
        </p:txBody>
      </p:sp>
    </p:spTree>
    <p:extLst>
      <p:ext uri="{BB962C8B-B14F-4D97-AF65-F5344CB8AC3E}">
        <p14:creationId xmlns:p14="http://schemas.microsoft.com/office/powerpoint/2010/main" val="336779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3105812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CA816D-1088-0346-9F1B-A196EA7C604E}" type="slidenum">
              <a:rPr lang="en-US" smtClean="0"/>
              <a:pPr>
                <a:defRPr/>
              </a:pPr>
              <a:t>46</a:t>
            </a:fld>
            <a:endParaRPr lang="en-US"/>
          </a:p>
        </p:txBody>
      </p:sp>
    </p:spTree>
    <p:extLst>
      <p:ext uri="{BB962C8B-B14F-4D97-AF65-F5344CB8AC3E}">
        <p14:creationId xmlns:p14="http://schemas.microsoft.com/office/powerpoint/2010/main" val="31873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17</a:t>
            </a:fld>
            <a:endParaRPr lang="en-US"/>
          </a:p>
        </p:txBody>
      </p:sp>
    </p:spTree>
    <p:extLst>
      <p:ext uri="{BB962C8B-B14F-4D97-AF65-F5344CB8AC3E}">
        <p14:creationId xmlns:p14="http://schemas.microsoft.com/office/powerpoint/2010/main" val="422075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18</a:t>
            </a:fld>
            <a:endParaRPr lang="en-US"/>
          </a:p>
        </p:txBody>
      </p:sp>
    </p:spTree>
    <p:extLst>
      <p:ext uri="{BB962C8B-B14F-4D97-AF65-F5344CB8AC3E}">
        <p14:creationId xmlns:p14="http://schemas.microsoft.com/office/powerpoint/2010/main" val="382471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19</a:t>
            </a:fld>
            <a:endParaRPr lang="en-US"/>
          </a:p>
        </p:txBody>
      </p:sp>
    </p:spTree>
    <p:extLst>
      <p:ext uri="{BB962C8B-B14F-4D97-AF65-F5344CB8AC3E}">
        <p14:creationId xmlns:p14="http://schemas.microsoft.com/office/powerpoint/2010/main" val="340555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20</a:t>
            </a:fld>
            <a:endParaRPr lang="en-US"/>
          </a:p>
        </p:txBody>
      </p:sp>
    </p:spTree>
    <p:extLst>
      <p:ext uri="{BB962C8B-B14F-4D97-AF65-F5344CB8AC3E}">
        <p14:creationId xmlns:p14="http://schemas.microsoft.com/office/powerpoint/2010/main" val="192829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22</a:t>
            </a:fld>
            <a:endParaRPr lang="en-US"/>
          </a:p>
        </p:txBody>
      </p:sp>
    </p:spTree>
    <p:extLst>
      <p:ext uri="{BB962C8B-B14F-4D97-AF65-F5344CB8AC3E}">
        <p14:creationId xmlns:p14="http://schemas.microsoft.com/office/powerpoint/2010/main" val="115915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23</a:t>
            </a:fld>
            <a:endParaRPr lang="en-US"/>
          </a:p>
        </p:txBody>
      </p:sp>
    </p:spTree>
    <p:extLst>
      <p:ext uri="{BB962C8B-B14F-4D97-AF65-F5344CB8AC3E}">
        <p14:creationId xmlns:p14="http://schemas.microsoft.com/office/powerpoint/2010/main" val="264414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24</a:t>
            </a:fld>
            <a:endParaRPr lang="en-US"/>
          </a:p>
        </p:txBody>
      </p:sp>
    </p:spTree>
    <p:extLst>
      <p:ext uri="{BB962C8B-B14F-4D97-AF65-F5344CB8AC3E}">
        <p14:creationId xmlns:p14="http://schemas.microsoft.com/office/powerpoint/2010/main" val="136710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C321-B047-46F4-81F6-ECA456B2D34B}"/>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39C7416-E6BC-4AD4-AB31-81EC7EFE5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73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Slide">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2195" y="-25757"/>
            <a:ext cx="9176195" cy="5169257"/>
          </a:xfrm>
          <a:prstGeom prst="rect">
            <a:avLst/>
          </a:prstGeom>
        </p:spPr>
      </p:pic>
      <p:sp>
        <p:nvSpPr>
          <p:cNvPr id="3" name="Title 1">
            <a:extLst>
              <a:ext uri="{FF2B5EF4-FFF2-40B4-BE49-F238E27FC236}">
                <a16:creationId xmlns:a16="http://schemas.microsoft.com/office/drawing/2014/main" id="{E310257A-4B53-487D-996F-1BCCF81D7B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add title</a:t>
            </a:r>
          </a:p>
        </p:txBody>
      </p:sp>
      <p:sp>
        <p:nvSpPr>
          <p:cNvPr id="4" name="TextBox 3">
            <a:extLst>
              <a:ext uri="{FF2B5EF4-FFF2-40B4-BE49-F238E27FC236}">
                <a16:creationId xmlns:a16="http://schemas.microsoft.com/office/drawing/2014/main" id="{1E03EC69-E441-4C47-8563-EB2E9FD0C994}"/>
              </a:ext>
            </a:extLst>
          </p:cNvPr>
          <p:cNvSpPr txBox="1"/>
          <p:nvPr userDrawn="1"/>
        </p:nvSpPr>
        <p:spPr>
          <a:xfrm>
            <a:off x="348096" y="2651950"/>
            <a:ext cx="7886700" cy="2275609"/>
          </a:xfrm>
          <a:prstGeom prst="rect">
            <a:avLst/>
          </a:prstGeom>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05B3096F-9AB8-471D-BE43-5DBF77DC635F}"/>
              </a:ext>
            </a:extLst>
          </p:cNvPr>
          <p:cNvSpPr>
            <a:spLocks noGrp="1"/>
          </p:cNvSpPr>
          <p:nvPr>
            <p:ph type="body" sz="quarter" idx="10" hasCustomPrompt="1"/>
          </p:nvPr>
        </p:nvSpPr>
        <p:spPr>
          <a:xfrm>
            <a:off x="628650" y="1235360"/>
            <a:ext cx="7886699" cy="1887537"/>
          </a:xfrm>
          <a:prstGeom prst="rect">
            <a:avLst/>
          </a:prstGeom>
        </p:spPr>
        <p:txBody>
          <a:bodyPr/>
          <a:lstStyle>
            <a:lvl1pPr marL="342900" indent="-342900">
              <a:buClr>
                <a:srgbClr val="78BE20"/>
              </a:buClr>
              <a:buFont typeface="Arial" panose="020B0604020202020204" pitchFamily="34" charset="0"/>
              <a:buChar char="•"/>
              <a:defRPr/>
            </a:lvl1pPr>
            <a:lvl2pPr marL="831850" indent="-285750">
              <a:buClr>
                <a:srgbClr val="78BE20"/>
              </a:buClr>
              <a:buFont typeface="Arial" panose="020B0604020202020204" pitchFamily="34" charset="0"/>
              <a:buChar char="•"/>
              <a:defRPr/>
            </a:lvl2pPr>
            <a:lvl3pPr marL="1143000" indent="-228600">
              <a:buClr>
                <a:srgbClr val="78BE20"/>
              </a:buClr>
              <a:buFont typeface="Arial" panose="020B0604020202020204" pitchFamily="34" charset="0"/>
              <a:buChar char="•"/>
              <a:defRPr/>
            </a:lvl3pPr>
            <a:lvl4pPr marL="1600200" indent="-228600">
              <a:buClr>
                <a:srgbClr val="78BE20"/>
              </a:buClr>
              <a:buFont typeface="Arial" panose="020B0604020202020204" pitchFamily="34" charset="0"/>
              <a:buChar char="•"/>
              <a:defRPr/>
            </a:lvl4pPr>
            <a:lvl5pPr marL="2057400" indent="-228600">
              <a:buClr>
                <a:srgbClr val="78BE20"/>
              </a:buClr>
              <a:buFont typeface="Arial" panose="020B0604020202020204" pitchFamily="34" charset="0"/>
              <a:buChar char="•"/>
              <a:defRPr/>
            </a:lvl5pPr>
          </a:lstStyle>
          <a:p>
            <a:pPr lvl="0"/>
            <a:r>
              <a:rPr lang="en-US" dirty="0"/>
              <a:t>Bullet 1</a:t>
            </a:r>
          </a:p>
          <a:p>
            <a:pPr lvl="0"/>
            <a:r>
              <a:rPr lang="en-US" dirty="0"/>
              <a:t>Bullet 2</a:t>
            </a:r>
          </a:p>
          <a:p>
            <a:pPr lvl="0"/>
            <a:r>
              <a:rPr lang="en-US" dirty="0"/>
              <a:t>Bullet 3</a:t>
            </a:r>
          </a:p>
          <a:p>
            <a:pPr lvl="1"/>
            <a:endParaRPr lang="en-US" dirty="0"/>
          </a:p>
        </p:txBody>
      </p:sp>
    </p:spTree>
    <p:extLst>
      <p:ext uri="{BB962C8B-B14F-4D97-AF65-F5344CB8AC3E}">
        <p14:creationId xmlns:p14="http://schemas.microsoft.com/office/powerpoint/2010/main" val="118065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BAAE-B34A-499E-91A9-DD9C66B2841F}"/>
              </a:ext>
            </a:extLst>
          </p:cNvPr>
          <p:cNvSpPr>
            <a:spLocks noGrp="1"/>
          </p:cNvSpPr>
          <p:nvPr>
            <p:ph type="title" hasCustomPrompt="1"/>
          </p:nvPr>
        </p:nvSpPr>
        <p:spPr>
          <a:xfrm>
            <a:off x="623888" y="1282700"/>
            <a:ext cx="7886700" cy="2139950"/>
          </a:xfrm>
        </p:spPr>
        <p:txBody>
          <a:bodyPr anchor="b"/>
          <a:lstStyle>
            <a:lvl1pPr>
              <a:defRPr sz="6000"/>
            </a:lvl1pPr>
          </a:lstStyle>
          <a:p>
            <a:r>
              <a:rPr lang="en-US" dirty="0"/>
              <a:t>Click to edit title</a:t>
            </a:r>
          </a:p>
        </p:txBody>
      </p:sp>
      <p:sp>
        <p:nvSpPr>
          <p:cNvPr id="3" name="Text Placeholder 2">
            <a:extLst>
              <a:ext uri="{FF2B5EF4-FFF2-40B4-BE49-F238E27FC236}">
                <a16:creationId xmlns:a16="http://schemas.microsoft.com/office/drawing/2014/main" id="{8AF00D11-4706-493E-9E74-02B3F2B391C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4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0A8D-0B91-489A-A872-E930902D4013}"/>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D3EAFA5-7234-4404-98EE-F002D1756BB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47136-F8F1-4BC9-8AB5-03D5925290B9}"/>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1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F777-A116-497F-ACF4-912CE54D97CE}"/>
              </a:ext>
            </a:extLst>
          </p:cNvPr>
          <p:cNvSpPr>
            <a:spLocks noGrp="1"/>
          </p:cNvSpPr>
          <p:nvPr>
            <p:ph type="title" hasCustomPrompt="1"/>
          </p:nvPr>
        </p:nvSpPr>
        <p:spPr>
          <a:xfrm>
            <a:off x="630238" y="274638"/>
            <a:ext cx="7886700" cy="993775"/>
          </a:xfrm>
        </p:spPr>
        <p:txBody>
          <a:bodyPr/>
          <a:lstStyle/>
          <a:p>
            <a:r>
              <a:rPr lang="en-US" dirty="0"/>
              <a:t>Click to edit title</a:t>
            </a:r>
          </a:p>
        </p:txBody>
      </p:sp>
      <p:sp>
        <p:nvSpPr>
          <p:cNvPr id="3" name="Text Placeholder 2">
            <a:extLst>
              <a:ext uri="{FF2B5EF4-FFF2-40B4-BE49-F238E27FC236}">
                <a16:creationId xmlns:a16="http://schemas.microsoft.com/office/drawing/2014/main" id="{04179444-F629-4B53-BB31-557E7D567CA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6029D3-74CD-4E52-BF3A-344384BE18A5}"/>
              </a:ext>
            </a:extLst>
          </p:cNvPr>
          <p:cNvSpPr>
            <a:spLocks noGrp="1"/>
          </p:cNvSpPr>
          <p:nvPr>
            <p:ph sz="half" idx="2"/>
          </p:nvPr>
        </p:nvSpPr>
        <p:spPr>
          <a:xfrm>
            <a:off x="630238" y="1879600"/>
            <a:ext cx="3868737" cy="2762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79D807-A8A3-4DB9-91E2-E4D5FB91129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29ECD3-D343-44B3-9F7B-14E347C2CE92}"/>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58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5AA1-080F-44A7-8C2F-1DACCD1994D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365490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2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3ECE-14DB-4BCC-AE69-99D1FAD1A2B6}"/>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Content Placeholder 2">
            <a:extLst>
              <a:ext uri="{FF2B5EF4-FFF2-40B4-BE49-F238E27FC236}">
                <a16:creationId xmlns:a16="http://schemas.microsoft.com/office/drawing/2014/main" id="{76907414-E300-487C-B87B-69422FE66AC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42109-D9A9-41D1-ADAE-2EE4F3C1EF3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7553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0FEC-BEAC-4DB9-8C39-C4FB6A150F1D}"/>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Picture Placeholder 2">
            <a:extLst>
              <a:ext uri="{FF2B5EF4-FFF2-40B4-BE49-F238E27FC236}">
                <a16:creationId xmlns:a16="http://schemas.microsoft.com/office/drawing/2014/main" id="{1DF27EC8-0614-4768-88CA-9A85BA106FA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34024-5F94-4A26-A0F2-518A51063F9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148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2DC3-2BDA-4D73-A67A-EF517A95BA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edit title</a:t>
            </a:r>
          </a:p>
        </p:txBody>
      </p:sp>
    </p:spTree>
    <p:extLst>
      <p:ext uri="{BB962C8B-B14F-4D97-AF65-F5344CB8AC3E}">
        <p14:creationId xmlns:p14="http://schemas.microsoft.com/office/powerpoint/2010/main" val="354340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FBB9D754-8C5F-4C17-BFBA-8A462D048631}"/>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11051" y="0"/>
            <a:ext cx="9121898" cy="5143500"/>
          </a:xfrm>
          <a:prstGeom prst="rect">
            <a:avLst/>
          </a:prstGeom>
        </p:spPr>
      </p:pic>
      <p:sp>
        <p:nvSpPr>
          <p:cNvPr id="2" name="Title Placeholder 1">
            <a:extLst>
              <a:ext uri="{FF2B5EF4-FFF2-40B4-BE49-F238E27FC236}">
                <a16:creationId xmlns:a16="http://schemas.microsoft.com/office/drawing/2014/main" id="{5B9B08E5-F142-4DFF-AB66-0104B0512111}"/>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title</a:t>
            </a:r>
          </a:p>
        </p:txBody>
      </p:sp>
      <p:sp>
        <p:nvSpPr>
          <p:cNvPr id="3" name="Text Placeholder 2">
            <a:extLst>
              <a:ext uri="{FF2B5EF4-FFF2-40B4-BE49-F238E27FC236}">
                <a16:creationId xmlns:a16="http://schemas.microsoft.com/office/drawing/2014/main" id="{AE795D65-EBDC-4D7E-9214-F91249F375D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large ship in the background&#10;&#10;Description automatically generated">
            <a:extLst>
              <a:ext uri="{FF2B5EF4-FFF2-40B4-BE49-F238E27FC236}">
                <a16:creationId xmlns:a16="http://schemas.microsoft.com/office/drawing/2014/main" id="{0677E862-3AE5-3D43-B9EB-5E60A5D8FAB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362054" y="4533665"/>
            <a:ext cx="1370676" cy="520857"/>
          </a:xfrm>
          <a:prstGeom prst="rect">
            <a:avLst/>
          </a:prstGeom>
        </p:spPr>
      </p:pic>
    </p:spTree>
    <p:extLst>
      <p:ext uri="{BB962C8B-B14F-4D97-AF65-F5344CB8AC3E}">
        <p14:creationId xmlns:p14="http://schemas.microsoft.com/office/powerpoint/2010/main" val="365459028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p:txStyles>
    <p:titleStyle>
      <a:lvl1pPr algn="l" defTabSz="914400" rtl="0" eaLnBrk="1" latinLnBrk="0" hangingPunct="1">
        <a:lnSpc>
          <a:spcPct val="90000"/>
        </a:lnSpc>
        <a:spcBef>
          <a:spcPct val="0"/>
        </a:spcBef>
        <a:buNone/>
        <a:defRPr sz="3400" b="1" kern="1200">
          <a:solidFill>
            <a:srgbClr val="78BE2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056" y="-1"/>
            <a:ext cx="9176195" cy="5169257"/>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2" r:id="rId2"/>
  </p:sldLayoutIdLst>
  <p:hf hdr="0" ftr="0" dt="0"/>
  <p:txStyles>
    <p:titleStyle>
      <a:lvl1pPr algn="l" rtl="0" eaLnBrk="0" fontAlgn="base" hangingPunct="0">
        <a:spcBef>
          <a:spcPct val="0"/>
        </a:spcBef>
        <a:spcAft>
          <a:spcPct val="0"/>
        </a:spcAft>
        <a:defRPr sz="3400" b="1" spc="50">
          <a:solidFill>
            <a:schemeClr val="bg1"/>
          </a:solidFill>
          <a:latin typeface="Calibri"/>
          <a:ea typeface="MS PGothic" pitchFamily="34" charset="-128"/>
          <a:cs typeface="Calibri"/>
        </a:defRPr>
      </a:lvl1pPr>
      <a:lvl2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2pPr>
      <a:lvl3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3pPr>
      <a:lvl4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4pPr>
      <a:lvl5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5pPr>
      <a:lvl6pPr marL="457200" algn="l" rtl="0" eaLnBrk="1" fontAlgn="base" hangingPunct="1">
        <a:spcBef>
          <a:spcPct val="0"/>
        </a:spcBef>
        <a:spcAft>
          <a:spcPct val="0"/>
        </a:spcAft>
        <a:defRPr sz="2800">
          <a:solidFill>
            <a:schemeClr val="tx2"/>
          </a:solidFill>
          <a:latin typeface="Gill Sans MT" pitchFamily="34" charset="0"/>
        </a:defRPr>
      </a:lvl6pPr>
      <a:lvl7pPr marL="914400" algn="l" rtl="0" eaLnBrk="1" fontAlgn="base" hangingPunct="1">
        <a:spcBef>
          <a:spcPct val="0"/>
        </a:spcBef>
        <a:spcAft>
          <a:spcPct val="0"/>
        </a:spcAft>
        <a:defRPr sz="2800">
          <a:solidFill>
            <a:schemeClr val="tx2"/>
          </a:solidFill>
          <a:latin typeface="Gill Sans MT" pitchFamily="34" charset="0"/>
        </a:defRPr>
      </a:lvl7pPr>
      <a:lvl8pPr marL="1371600" algn="l" rtl="0" eaLnBrk="1" fontAlgn="base" hangingPunct="1">
        <a:spcBef>
          <a:spcPct val="0"/>
        </a:spcBef>
        <a:spcAft>
          <a:spcPct val="0"/>
        </a:spcAft>
        <a:defRPr sz="2800">
          <a:solidFill>
            <a:schemeClr val="tx2"/>
          </a:solidFill>
          <a:latin typeface="Gill Sans MT" pitchFamily="34" charset="0"/>
        </a:defRPr>
      </a:lvl8pPr>
      <a:lvl9pPr marL="1828800" algn="l" rtl="0" eaLnBrk="1" fontAlgn="base" hangingPunct="1">
        <a:spcBef>
          <a:spcPct val="0"/>
        </a:spcBef>
        <a:spcAft>
          <a:spcPct val="0"/>
        </a:spcAft>
        <a:defRPr sz="2800">
          <a:solidFill>
            <a:schemeClr val="tx2"/>
          </a:solidFill>
          <a:latin typeface="Gill Sans MT" pitchFamily="34" charset="0"/>
        </a:defRPr>
      </a:lvl9pPr>
    </p:titleStyle>
    <p:body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3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5.tiff"/><Relationship Id="rId1" Type="http://schemas.openxmlformats.org/officeDocument/2006/relationships/slideLayout" Target="../slideLayouts/slideLayout3.xml"/><Relationship Id="rId5" Type="http://schemas.openxmlformats.org/officeDocument/2006/relationships/image" Target="../media/image37.sv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CC27B6-BCB9-0A4A-8C50-271A19514EA3}"/>
              </a:ext>
            </a:extLst>
          </p:cNvPr>
          <p:cNvSpPr txBox="1"/>
          <p:nvPr/>
        </p:nvSpPr>
        <p:spPr>
          <a:xfrm>
            <a:off x="522514" y="1681007"/>
            <a:ext cx="8098971" cy="2185214"/>
          </a:xfrm>
          <a:prstGeom prst="rect">
            <a:avLst/>
          </a:prstGeom>
          <a:noFill/>
        </p:spPr>
        <p:txBody>
          <a:bodyPr wrap="square" rtlCol="0">
            <a:spAutoFit/>
          </a:bodyPr>
          <a:lstStyle/>
          <a:p>
            <a:pPr algn="ctr"/>
            <a:r>
              <a:rPr lang="en-US" sz="5400" dirty="0">
                <a:latin typeface="+mn-lt"/>
              </a:rPr>
              <a:t>Test Drive Development with ABAP</a:t>
            </a:r>
          </a:p>
          <a:p>
            <a:pPr algn="ctr"/>
            <a:r>
              <a:rPr lang="en-US" dirty="0">
                <a:latin typeface="+mn-lt"/>
              </a:rPr>
              <a:t>Graham Robinson, </a:t>
            </a:r>
            <a:r>
              <a:rPr lang="en-US" dirty="0" err="1">
                <a:latin typeface="+mn-lt"/>
              </a:rPr>
              <a:t>Yelcho</a:t>
            </a:r>
            <a:r>
              <a:rPr lang="en-US" dirty="0">
                <a:latin typeface="+mn-lt"/>
              </a:rPr>
              <a:t> Systems Consulting</a:t>
            </a:r>
          </a:p>
        </p:txBody>
      </p:sp>
    </p:spTree>
    <p:extLst>
      <p:ext uri="{BB962C8B-B14F-4D97-AF65-F5344CB8AC3E}">
        <p14:creationId xmlns:p14="http://schemas.microsoft.com/office/powerpoint/2010/main" val="359569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9FEB8-E434-D34F-8C72-D2059D2A69B3}"/>
              </a:ext>
            </a:extLst>
          </p:cNvPr>
          <p:cNvPicPr>
            <a:picLocks noChangeAspect="1"/>
          </p:cNvPicPr>
          <p:nvPr/>
        </p:nvPicPr>
        <p:blipFill>
          <a:blip r:embed="rId2"/>
          <a:stretch>
            <a:fillRect/>
          </a:stretch>
        </p:blipFill>
        <p:spPr>
          <a:xfrm>
            <a:off x="2480733" y="771525"/>
            <a:ext cx="4182533" cy="3454400"/>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is good</a:t>
            </a:r>
          </a:p>
        </p:txBody>
      </p:sp>
    </p:spTree>
    <p:extLst>
      <p:ext uri="{BB962C8B-B14F-4D97-AF65-F5344CB8AC3E}">
        <p14:creationId xmlns:p14="http://schemas.microsoft.com/office/powerpoint/2010/main" val="3608054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ABAP code is hard</a:t>
            </a:r>
          </a:p>
        </p:txBody>
      </p:sp>
      <p:pic>
        <p:nvPicPr>
          <p:cNvPr id="3" name="Picture 2">
            <a:extLst>
              <a:ext uri="{FF2B5EF4-FFF2-40B4-BE49-F238E27FC236}">
                <a16:creationId xmlns:a16="http://schemas.microsoft.com/office/drawing/2014/main" id="{43F3C121-D045-F348-8936-B6D3EA96A328}"/>
              </a:ext>
            </a:extLst>
          </p:cNvPr>
          <p:cNvPicPr>
            <a:picLocks noChangeAspect="1"/>
          </p:cNvPicPr>
          <p:nvPr/>
        </p:nvPicPr>
        <p:blipFill>
          <a:blip r:embed="rId2"/>
          <a:stretch>
            <a:fillRect/>
          </a:stretch>
        </p:blipFill>
        <p:spPr>
          <a:xfrm>
            <a:off x="2590800" y="1141030"/>
            <a:ext cx="3962400" cy="3640667"/>
          </a:xfrm>
          <a:prstGeom prst="rect">
            <a:avLst/>
          </a:prstGeom>
        </p:spPr>
      </p:pic>
    </p:spTree>
    <p:extLst>
      <p:ext uri="{BB962C8B-B14F-4D97-AF65-F5344CB8AC3E}">
        <p14:creationId xmlns:p14="http://schemas.microsoft.com/office/powerpoint/2010/main" val="327404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Why is it so hard to write tests?</a:t>
            </a:r>
          </a:p>
        </p:txBody>
      </p:sp>
      <p:pic>
        <p:nvPicPr>
          <p:cNvPr id="3" name="Picture 2">
            <a:extLst>
              <a:ext uri="{FF2B5EF4-FFF2-40B4-BE49-F238E27FC236}">
                <a16:creationId xmlns:a16="http://schemas.microsoft.com/office/drawing/2014/main" id="{F2AB3342-97D2-6946-A3DB-80E0BB97212B}"/>
              </a:ext>
            </a:extLst>
          </p:cNvPr>
          <p:cNvPicPr>
            <a:picLocks noChangeAspect="1"/>
          </p:cNvPicPr>
          <p:nvPr/>
        </p:nvPicPr>
        <p:blipFill>
          <a:blip r:embed="rId2"/>
          <a:stretch>
            <a:fillRect/>
          </a:stretch>
        </p:blipFill>
        <p:spPr>
          <a:xfrm>
            <a:off x="628650" y="1113183"/>
            <a:ext cx="2586467" cy="3485804"/>
          </a:xfrm>
          <a:prstGeom prst="rect">
            <a:avLst/>
          </a:prstGeom>
        </p:spPr>
      </p:pic>
      <p:sp>
        <p:nvSpPr>
          <p:cNvPr id="5" name="TextBox 4">
            <a:extLst>
              <a:ext uri="{FF2B5EF4-FFF2-40B4-BE49-F238E27FC236}">
                <a16:creationId xmlns:a16="http://schemas.microsoft.com/office/drawing/2014/main" id="{4701CC16-515D-F441-B0A9-69C61551ECD7}"/>
              </a:ext>
            </a:extLst>
          </p:cNvPr>
          <p:cNvSpPr txBox="1"/>
          <p:nvPr/>
        </p:nvSpPr>
        <p:spPr>
          <a:xfrm>
            <a:off x="2743200" y="1510747"/>
            <a:ext cx="6496202" cy="954107"/>
          </a:xfrm>
          <a:prstGeom prst="rect">
            <a:avLst/>
          </a:prstGeom>
          <a:noFill/>
        </p:spPr>
        <p:txBody>
          <a:bodyPr wrap="none" rtlCol="0">
            <a:spAutoFit/>
          </a:bodyPr>
          <a:lstStyle/>
          <a:p>
            <a:pPr algn="ctr"/>
            <a:r>
              <a:rPr lang="en-US" dirty="0"/>
              <a:t>The secret is not how to write the tests …</a:t>
            </a:r>
          </a:p>
          <a:p>
            <a:pPr algn="ctr"/>
            <a:r>
              <a:rPr lang="en-US" dirty="0"/>
              <a:t>… the secret is how to write …</a:t>
            </a:r>
          </a:p>
        </p:txBody>
      </p:sp>
      <p:sp>
        <p:nvSpPr>
          <p:cNvPr id="7" name="Rectangle 6">
            <a:extLst>
              <a:ext uri="{FF2B5EF4-FFF2-40B4-BE49-F238E27FC236}">
                <a16:creationId xmlns:a16="http://schemas.microsoft.com/office/drawing/2014/main" id="{BD46E087-459A-BF40-829A-B3E999169855}"/>
              </a:ext>
            </a:extLst>
          </p:cNvPr>
          <p:cNvSpPr/>
          <p:nvPr/>
        </p:nvSpPr>
        <p:spPr>
          <a:xfrm>
            <a:off x="3569829" y="2707188"/>
            <a:ext cx="4844468" cy="954107"/>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Testable Code</a:t>
            </a:r>
          </a:p>
        </p:txBody>
      </p:sp>
    </p:spTree>
    <p:extLst>
      <p:ext uri="{BB962C8B-B14F-4D97-AF65-F5344CB8AC3E}">
        <p14:creationId xmlns:p14="http://schemas.microsoft.com/office/powerpoint/2010/main" val="40212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64D-23AC-EE41-89D2-E835605C6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C255FE-68D2-2848-8C64-CCA642A7C4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6819B44-A240-7440-8593-554BD8CA1E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42B49FD-F7BC-0B47-B7B3-25EEB283004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4792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The challenge … Dependencies</a:t>
            </a:r>
          </a:p>
        </p:txBody>
      </p:sp>
      <p:sp>
        <p:nvSpPr>
          <p:cNvPr id="3" name="Oval 2">
            <a:extLst>
              <a:ext uri="{FF2B5EF4-FFF2-40B4-BE49-F238E27FC236}">
                <a16:creationId xmlns:a16="http://schemas.microsoft.com/office/drawing/2014/main" id="{A7346B3B-0B1F-9547-A508-0D93A2BB7A23}"/>
              </a:ext>
            </a:extLst>
          </p:cNvPr>
          <p:cNvSpPr/>
          <p:nvPr/>
        </p:nvSpPr>
        <p:spPr>
          <a:xfrm>
            <a:off x="542816"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4" name="Oval 3">
            <a:extLst>
              <a:ext uri="{FF2B5EF4-FFF2-40B4-BE49-F238E27FC236}">
                <a16:creationId xmlns:a16="http://schemas.microsoft.com/office/drawing/2014/main" id="{2437F889-FFBE-154D-A0A3-D7DE5E24EC6B}"/>
              </a:ext>
            </a:extLst>
          </p:cNvPr>
          <p:cNvSpPr/>
          <p:nvPr/>
        </p:nvSpPr>
        <p:spPr>
          <a:xfrm>
            <a:off x="3125525" y="2333010"/>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5" name="Oval 4">
            <a:extLst>
              <a:ext uri="{FF2B5EF4-FFF2-40B4-BE49-F238E27FC236}">
                <a16:creationId xmlns:a16="http://schemas.microsoft.com/office/drawing/2014/main" id="{0EAB9BF6-12FD-E044-B8CF-C8BABAF88A0C}"/>
              </a:ext>
            </a:extLst>
          </p:cNvPr>
          <p:cNvSpPr/>
          <p:nvPr/>
        </p:nvSpPr>
        <p:spPr>
          <a:xfrm>
            <a:off x="1987822" y="3683965"/>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6" name="Oval 5">
            <a:extLst>
              <a:ext uri="{FF2B5EF4-FFF2-40B4-BE49-F238E27FC236}">
                <a16:creationId xmlns:a16="http://schemas.microsoft.com/office/drawing/2014/main" id="{0C527A38-6969-7A40-BFC8-33A1E0F1C5DC}"/>
              </a:ext>
            </a:extLst>
          </p:cNvPr>
          <p:cNvSpPr/>
          <p:nvPr/>
        </p:nvSpPr>
        <p:spPr>
          <a:xfrm>
            <a:off x="6027586" y="2434608"/>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7" name="Oval 6">
            <a:extLst>
              <a:ext uri="{FF2B5EF4-FFF2-40B4-BE49-F238E27FC236}">
                <a16:creationId xmlns:a16="http://schemas.microsoft.com/office/drawing/2014/main" id="{53326174-1766-EB46-BEF6-909181E965D2}"/>
              </a:ext>
            </a:extLst>
          </p:cNvPr>
          <p:cNvSpPr/>
          <p:nvPr/>
        </p:nvSpPr>
        <p:spPr>
          <a:xfrm>
            <a:off x="7835423" y="3544962"/>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8" name="Oval 7">
            <a:extLst>
              <a:ext uri="{FF2B5EF4-FFF2-40B4-BE49-F238E27FC236}">
                <a16:creationId xmlns:a16="http://schemas.microsoft.com/office/drawing/2014/main" id="{A7D25677-D683-0647-8BEE-2984589B7C45}"/>
              </a:ext>
            </a:extLst>
          </p:cNvPr>
          <p:cNvSpPr/>
          <p:nvPr/>
        </p:nvSpPr>
        <p:spPr>
          <a:xfrm>
            <a:off x="7845429"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9" name="Straight Arrow Connector 8">
            <a:extLst>
              <a:ext uri="{FF2B5EF4-FFF2-40B4-BE49-F238E27FC236}">
                <a16:creationId xmlns:a16="http://schemas.microsoft.com/office/drawing/2014/main" id="{B81BDCD9-7419-7744-9891-2793C98962F5}"/>
              </a:ext>
            </a:extLst>
          </p:cNvPr>
          <p:cNvCxnSpPr>
            <a:stCxn id="4" idx="2"/>
            <a:endCxn id="3" idx="5"/>
          </p:cNvCxnSpPr>
          <p:nvPr/>
        </p:nvCxnSpPr>
        <p:spPr>
          <a:xfrm flipH="1" flipV="1">
            <a:off x="1372954" y="1887385"/>
            <a:ext cx="1752571" cy="92021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E11F3905-191B-BD42-9730-8A44959DEDE1}"/>
              </a:ext>
            </a:extLst>
          </p:cNvPr>
          <p:cNvCxnSpPr>
            <a:cxnSpLocks/>
            <a:stCxn id="5" idx="1"/>
          </p:cNvCxnSpPr>
          <p:nvPr/>
        </p:nvCxnSpPr>
        <p:spPr>
          <a:xfrm flipH="1" flipV="1">
            <a:off x="1166148" y="2046084"/>
            <a:ext cx="964103" cy="177688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129D6855-A96C-FD4C-9AB0-C66115D22E61}"/>
              </a:ext>
            </a:extLst>
          </p:cNvPr>
          <p:cNvCxnSpPr>
            <a:cxnSpLocks/>
            <a:endCxn id="3" idx="6"/>
          </p:cNvCxnSpPr>
          <p:nvPr/>
        </p:nvCxnSpPr>
        <p:spPr>
          <a:xfrm flipH="1" flipV="1">
            <a:off x="1515383" y="1551804"/>
            <a:ext cx="6322167" cy="33777"/>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B18929B5-0268-6E43-B7E9-0E4E33221E7D}"/>
              </a:ext>
            </a:extLst>
          </p:cNvPr>
          <p:cNvCxnSpPr>
            <a:cxnSpLocks/>
          </p:cNvCxnSpPr>
          <p:nvPr/>
        </p:nvCxnSpPr>
        <p:spPr>
          <a:xfrm flipH="1">
            <a:off x="3970801" y="1727952"/>
            <a:ext cx="3874627" cy="75672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163BBA2-55E6-B54F-B934-DC19CD9E8C4C}"/>
              </a:ext>
            </a:extLst>
          </p:cNvPr>
          <p:cNvCxnSpPr>
            <a:cxnSpLocks/>
            <a:stCxn id="6" idx="3"/>
            <a:endCxn id="5" idx="7"/>
          </p:cNvCxnSpPr>
          <p:nvPr/>
        </p:nvCxnSpPr>
        <p:spPr>
          <a:xfrm flipH="1">
            <a:off x="2817960" y="3244774"/>
            <a:ext cx="3352055" cy="57819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AC9C136-33E9-CA42-BF02-D0902A097377}"/>
              </a:ext>
            </a:extLst>
          </p:cNvPr>
          <p:cNvCxnSpPr>
            <a:cxnSpLocks/>
            <a:stCxn id="7" idx="2"/>
            <a:endCxn id="5" idx="6"/>
          </p:cNvCxnSpPr>
          <p:nvPr/>
        </p:nvCxnSpPr>
        <p:spPr>
          <a:xfrm flipH="1">
            <a:off x="2960389" y="4019547"/>
            <a:ext cx="4875034" cy="13900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D1265A8-1361-D941-8A85-729D45F7A39A}"/>
              </a:ext>
            </a:extLst>
          </p:cNvPr>
          <p:cNvCxnSpPr>
            <a:cxnSpLocks/>
            <a:stCxn id="7" idx="1"/>
            <a:endCxn id="6" idx="5"/>
          </p:cNvCxnSpPr>
          <p:nvPr/>
        </p:nvCxnSpPr>
        <p:spPr>
          <a:xfrm flipH="1" flipV="1">
            <a:off x="6857724" y="3244774"/>
            <a:ext cx="1120128" cy="43919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F48EC90-C9EA-D84E-8BF6-D6440C0B4CC6}"/>
              </a:ext>
            </a:extLst>
          </p:cNvPr>
          <p:cNvCxnSpPr>
            <a:cxnSpLocks/>
            <a:stCxn id="8" idx="4"/>
            <a:endCxn id="7" idx="0"/>
          </p:cNvCxnSpPr>
          <p:nvPr/>
        </p:nvCxnSpPr>
        <p:spPr>
          <a:xfrm flipH="1">
            <a:off x="8321707" y="2026388"/>
            <a:ext cx="10006" cy="151857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9294C79-1EA2-DF40-A65F-376566C9F7CC}"/>
              </a:ext>
            </a:extLst>
          </p:cNvPr>
          <p:cNvSpPr txBox="1"/>
          <p:nvPr/>
        </p:nvSpPr>
        <p:spPr>
          <a:xfrm>
            <a:off x="3536562" y="1547349"/>
            <a:ext cx="1937560" cy="498735"/>
          </a:xfrm>
          <a:prstGeom prst="rect">
            <a:avLst/>
          </a:prstGeom>
          <a:noFill/>
        </p:spPr>
        <p:txBody>
          <a:bodyPr wrap="square" rtlCol="0">
            <a:spAutoFit/>
          </a:bodyPr>
          <a:lstStyle/>
          <a:p>
            <a:r>
              <a:rPr lang="en-US" sz="2667" dirty="0"/>
              <a:t>‘depends on’</a:t>
            </a:r>
          </a:p>
        </p:txBody>
      </p:sp>
      <p:cxnSp>
        <p:nvCxnSpPr>
          <p:cNvPr id="18" name="Straight Arrow Connector 17">
            <a:extLst>
              <a:ext uri="{FF2B5EF4-FFF2-40B4-BE49-F238E27FC236}">
                <a16:creationId xmlns:a16="http://schemas.microsoft.com/office/drawing/2014/main" id="{C29D61B9-FFA5-2D4B-B827-2BD589433FF9}"/>
              </a:ext>
            </a:extLst>
          </p:cNvPr>
          <p:cNvCxnSpPr>
            <a:cxnSpLocks/>
            <a:stCxn id="6" idx="2"/>
          </p:cNvCxnSpPr>
          <p:nvPr/>
        </p:nvCxnSpPr>
        <p:spPr>
          <a:xfrm flipH="1">
            <a:off x="4098092" y="2909193"/>
            <a:ext cx="1929494" cy="8489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6144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without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EC894858-EC77-E647-AAE2-037FED1EF90E}"/>
              </a:ext>
            </a:extLst>
          </p:cNvPr>
          <p:cNvPicPr>
            <a:picLocks noChangeAspect="1"/>
          </p:cNvPicPr>
          <p:nvPr/>
        </p:nvPicPr>
        <p:blipFill>
          <a:blip r:embed="rId2"/>
          <a:stretch>
            <a:fillRect/>
          </a:stretch>
        </p:blipFill>
        <p:spPr>
          <a:xfrm>
            <a:off x="109882" y="1110746"/>
            <a:ext cx="9041255" cy="2960321"/>
          </a:xfrm>
          <a:prstGeom prst="rect">
            <a:avLst/>
          </a:prstGeom>
        </p:spPr>
      </p:pic>
    </p:spTree>
    <p:extLst>
      <p:ext uri="{BB962C8B-B14F-4D97-AF65-F5344CB8AC3E}">
        <p14:creationId xmlns:p14="http://schemas.microsoft.com/office/powerpoint/2010/main" val="304273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0CBD1B67-83FC-0340-A76D-1E56BAD23FB2}"/>
              </a:ext>
            </a:extLst>
          </p:cNvPr>
          <p:cNvPicPr>
            <a:picLocks noChangeAspect="1"/>
          </p:cNvPicPr>
          <p:nvPr/>
        </p:nvPicPr>
        <p:blipFill>
          <a:blip r:embed="rId3"/>
          <a:stretch>
            <a:fillRect/>
          </a:stretch>
        </p:blipFill>
        <p:spPr>
          <a:xfrm>
            <a:off x="0" y="992941"/>
            <a:ext cx="9085298" cy="3443885"/>
          </a:xfrm>
          <a:prstGeom prst="rect">
            <a:avLst/>
          </a:prstGeom>
        </p:spPr>
      </p:pic>
    </p:spTree>
    <p:extLst>
      <p:ext uri="{BB962C8B-B14F-4D97-AF65-F5344CB8AC3E}">
        <p14:creationId xmlns:p14="http://schemas.microsoft.com/office/powerpoint/2010/main" val="184443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But … legacy code …</a:t>
            </a:r>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628650" y="1370013"/>
            <a:ext cx="7966710" cy="3262312"/>
          </a:xfrm>
        </p:spPr>
        <p:txBody>
          <a:bodyPr>
            <a:normAutofit fontScale="85000" lnSpcReduction="20000"/>
          </a:bodyPr>
          <a:lstStyle/>
          <a:p>
            <a:pPr rtl="0" eaLnBrk="1" latinLnBrk="0" hangingPunct="1"/>
            <a:r>
              <a:rPr lang="en-US" sz="2800" kern="1200" dirty="0">
                <a:solidFill>
                  <a:schemeClr val="tx1"/>
                </a:solidFill>
                <a:effectLst/>
                <a:latin typeface="+mn-lt"/>
                <a:ea typeface="+mn-ea"/>
                <a:cs typeface="+mn-cs"/>
              </a:rPr>
              <a:t>The legacy code dilemma</a:t>
            </a:r>
            <a:endParaRPr lang="en-AU" sz="2800" dirty="0">
              <a:effectLst/>
            </a:endParaRPr>
          </a:p>
          <a:p>
            <a:pPr lvl="1" rtl="0" eaLnBrk="1" latinLnBrk="0" hangingPunct="1"/>
            <a:r>
              <a:rPr lang="en-US" sz="2400" kern="1200" dirty="0">
                <a:solidFill>
                  <a:schemeClr val="tx1"/>
                </a:solidFill>
                <a:effectLst/>
                <a:latin typeface="+mn-lt"/>
                <a:ea typeface="+mn-ea"/>
                <a:cs typeface="+mn-cs"/>
              </a:rPr>
              <a:t>In order to write tests,</a:t>
            </a:r>
            <a:r>
              <a:rPr lang="en-US" sz="2400" kern="1200" baseline="0" dirty="0">
                <a:solidFill>
                  <a:schemeClr val="tx1"/>
                </a:solidFill>
                <a:effectLst/>
                <a:latin typeface="+mn-lt"/>
                <a:ea typeface="+mn-ea"/>
                <a:cs typeface="+mn-cs"/>
              </a:rPr>
              <a:t> you would need to change the code first</a:t>
            </a:r>
            <a:endParaRPr lang="en-AU" dirty="0">
              <a:effectLst/>
            </a:endParaRPr>
          </a:p>
          <a:p>
            <a:pPr lvl="1" rtl="0" eaLnBrk="1" latinLnBrk="0" hangingPunct="1"/>
            <a:r>
              <a:rPr lang="en-US" sz="2400" kern="1200" baseline="0" dirty="0">
                <a:solidFill>
                  <a:schemeClr val="tx1"/>
                </a:solidFill>
                <a:effectLst/>
                <a:latin typeface="+mn-lt"/>
                <a:ea typeface="+mn-ea"/>
                <a:cs typeface="+mn-cs"/>
              </a:rPr>
              <a:t>In order to safely change the code, you need tests to verify </a:t>
            </a:r>
            <a:br>
              <a:rPr lang="en-US" sz="2400" kern="1200" baseline="0" dirty="0">
                <a:solidFill>
                  <a:schemeClr val="tx1"/>
                </a:solidFill>
                <a:effectLst/>
                <a:latin typeface="+mn-lt"/>
                <a:ea typeface="+mn-ea"/>
                <a:cs typeface="+mn-cs"/>
              </a:rPr>
            </a:br>
            <a:r>
              <a:rPr lang="en-US" sz="2400" kern="1200" baseline="0" dirty="0">
                <a:solidFill>
                  <a:schemeClr val="tx1"/>
                </a:solidFill>
                <a:effectLst/>
                <a:latin typeface="+mn-lt"/>
                <a:ea typeface="+mn-ea"/>
                <a:cs typeface="+mn-cs"/>
              </a:rPr>
              <a:t>you did not break the code</a:t>
            </a:r>
          </a:p>
          <a:p>
            <a:pPr lvl="0" rtl="0" eaLnBrk="1" latinLnBrk="0" hangingPunct="1"/>
            <a:r>
              <a:rPr lang="en-AU" dirty="0">
                <a:effectLst/>
              </a:rPr>
              <a:t>Strategies</a:t>
            </a:r>
          </a:p>
          <a:p>
            <a:pPr lvl="1" rtl="0" eaLnBrk="1" latinLnBrk="0" hangingPunct="1"/>
            <a:r>
              <a:rPr lang="en-US" sz="2400" kern="1200" dirty="0">
                <a:solidFill>
                  <a:schemeClr val="tx1"/>
                </a:solidFill>
                <a:effectLst/>
                <a:latin typeface="+mn-lt"/>
                <a:ea typeface="+mn-ea"/>
                <a:cs typeface="+mn-cs"/>
              </a:rPr>
              <a:t>Use tools to record input and output of the legacy block</a:t>
            </a:r>
            <a:br>
              <a:rPr lang="en-US" sz="2400" kern="1200" dirty="0">
                <a:solidFill>
                  <a:schemeClr val="tx1"/>
                </a:solidFill>
                <a:effectLst/>
                <a:latin typeface="+mn-lt"/>
                <a:ea typeface="+mn-ea"/>
                <a:cs typeface="+mn-cs"/>
              </a:rPr>
            </a:br>
            <a:r>
              <a:rPr lang="en-US" sz="2400" kern="1200" dirty="0">
                <a:solidFill>
                  <a:schemeClr val="tx1"/>
                </a:solidFill>
                <a:effectLst/>
                <a:latin typeface="+mn-lt"/>
                <a:ea typeface="+mn-ea"/>
                <a:cs typeface="+mn-cs"/>
              </a:rPr>
              <a:t>and replay it after the refactoring</a:t>
            </a:r>
            <a:endParaRPr lang="en-AU" dirty="0">
              <a:effectLst/>
            </a:endParaRPr>
          </a:p>
          <a:p>
            <a:pPr lvl="1" rtl="0" eaLnBrk="1" latinLnBrk="0" hangingPunct="1"/>
            <a:r>
              <a:rPr lang="en-US" sz="2400" kern="1200" dirty="0">
                <a:solidFill>
                  <a:schemeClr val="tx1"/>
                </a:solidFill>
                <a:effectLst/>
                <a:latin typeface="+mn-lt"/>
                <a:ea typeface="+mn-ea"/>
                <a:cs typeface="+mn-cs"/>
              </a:rPr>
              <a:t>Refactor legacy code into a object-oriented environment to test it there, e.g. convert a report to a class</a:t>
            </a:r>
            <a:endParaRPr lang="en-AU" dirty="0">
              <a:effectLst/>
            </a:endParaRPr>
          </a:p>
          <a:p>
            <a:pPr lvl="1" rtl="0" eaLnBrk="1" latinLnBrk="0" hangingPunct="1"/>
            <a:r>
              <a:rPr lang="en-US" sz="2400" kern="1200" dirty="0">
                <a:solidFill>
                  <a:schemeClr val="tx1"/>
                </a:solidFill>
                <a:effectLst/>
                <a:latin typeface="+mn-lt"/>
                <a:ea typeface="+mn-ea"/>
                <a:cs typeface="+mn-cs"/>
              </a:rPr>
              <a:t>Hide legacy code behind interfaces to test only your code</a:t>
            </a:r>
            <a:endParaRPr lang="en-AU" dirty="0">
              <a:effectLst/>
            </a:endParaRPr>
          </a:p>
          <a:p>
            <a:pPr lvl="1" rtl="0" eaLnBrk="1" latinLnBrk="0" hangingPunct="1"/>
            <a:r>
              <a:rPr lang="en-US" sz="2400" kern="1200" dirty="0">
                <a:solidFill>
                  <a:schemeClr val="tx1"/>
                </a:solidFill>
                <a:effectLst/>
                <a:latin typeface="+mn-lt"/>
                <a:ea typeface="+mn-ea"/>
                <a:cs typeface="+mn-cs"/>
              </a:rPr>
              <a:t>Encapsulate additions to legacy code in</a:t>
            </a:r>
            <a:r>
              <a:rPr lang="en-US" sz="2400" kern="1200" baseline="0" dirty="0">
                <a:solidFill>
                  <a:schemeClr val="tx1"/>
                </a:solidFill>
                <a:effectLst/>
                <a:latin typeface="+mn-lt"/>
                <a:ea typeface="+mn-ea"/>
                <a:cs typeface="+mn-cs"/>
              </a:rPr>
              <a:t> methods or classes and only test them in isolation</a:t>
            </a:r>
            <a:endParaRPr lang="en-AU" dirty="0">
              <a:effectLst/>
            </a:endParaRPr>
          </a:p>
          <a:p>
            <a:endParaRPr lang="en-US" dirty="0"/>
          </a:p>
        </p:txBody>
      </p:sp>
      <p:pic>
        <p:nvPicPr>
          <p:cNvPr id="6" name="Picture 5">
            <a:extLst>
              <a:ext uri="{FF2B5EF4-FFF2-40B4-BE49-F238E27FC236}">
                <a16:creationId xmlns:a16="http://schemas.microsoft.com/office/drawing/2014/main" id="{B45D8F6C-8A30-2F40-B795-2BA61C44C2A1}"/>
              </a:ext>
            </a:extLst>
          </p:cNvPr>
          <p:cNvPicPr>
            <a:picLocks noChangeAspect="1"/>
          </p:cNvPicPr>
          <p:nvPr/>
        </p:nvPicPr>
        <p:blipFill>
          <a:blip r:embed="rId3"/>
          <a:stretch>
            <a:fillRect/>
          </a:stretch>
        </p:blipFill>
        <p:spPr>
          <a:xfrm>
            <a:off x="6570258" y="174928"/>
            <a:ext cx="2573742" cy="2573742"/>
          </a:xfrm>
          <a:prstGeom prst="rect">
            <a:avLst/>
          </a:prstGeom>
        </p:spPr>
      </p:pic>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355402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Providing</a:t>
            </a:r>
            <a:r>
              <a:rPr lang="en-US" baseline="0" dirty="0"/>
              <a:t> Testability for Existing Code</a:t>
            </a:r>
            <a:endParaRPr lang="en-US" dirty="0"/>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5758599" y="1370013"/>
            <a:ext cx="3324949" cy="3262312"/>
          </a:xfrm>
        </p:spPr>
        <p:txBody>
          <a:bodyPr>
            <a:normAutofit/>
          </a:bodyPr>
          <a:lstStyle/>
          <a:p>
            <a:r>
              <a:rPr lang="en-US" sz="2400" dirty="0"/>
              <a:t>Convert a report to a class</a:t>
            </a:r>
          </a:p>
          <a:p>
            <a:pPr lvl="1"/>
            <a:r>
              <a:rPr lang="en-US" sz="2000" dirty="0"/>
              <a:t>Replace report code with class code</a:t>
            </a:r>
          </a:p>
          <a:p>
            <a:pPr lvl="1"/>
            <a:r>
              <a:rPr lang="en-US" sz="2000" dirty="0"/>
              <a:t>Make class testable</a:t>
            </a:r>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8" name="Picture 7">
            <a:extLst>
              <a:ext uri="{FF2B5EF4-FFF2-40B4-BE49-F238E27FC236}">
                <a16:creationId xmlns:a16="http://schemas.microsoft.com/office/drawing/2014/main" id="{E3011DE1-CF4F-9549-B7F2-BD41B5450886}"/>
              </a:ext>
            </a:extLst>
          </p:cNvPr>
          <p:cNvPicPr>
            <a:picLocks noChangeAspect="1"/>
          </p:cNvPicPr>
          <p:nvPr/>
        </p:nvPicPr>
        <p:blipFill>
          <a:blip r:embed="rId3"/>
          <a:stretch>
            <a:fillRect/>
          </a:stretch>
        </p:blipFill>
        <p:spPr>
          <a:xfrm>
            <a:off x="60451" y="1113468"/>
            <a:ext cx="5759904" cy="3315713"/>
          </a:xfrm>
          <a:prstGeom prst="rect">
            <a:avLst/>
          </a:prstGeom>
        </p:spPr>
      </p:pic>
    </p:spTree>
    <p:extLst>
      <p:ext uri="{BB962C8B-B14F-4D97-AF65-F5344CB8AC3E}">
        <p14:creationId xmlns:p14="http://schemas.microsoft.com/office/powerpoint/2010/main" val="3542967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B23CF-919B-4A4C-AAE8-1E1207D8B45D}"/>
              </a:ext>
            </a:extLst>
          </p:cNvPr>
          <p:cNvPicPr>
            <a:picLocks noChangeAspect="1"/>
          </p:cNvPicPr>
          <p:nvPr/>
        </p:nvPicPr>
        <p:blipFill>
          <a:blip r:embed="rId3"/>
          <a:stretch>
            <a:fillRect/>
          </a:stretch>
        </p:blipFill>
        <p:spPr>
          <a:xfrm>
            <a:off x="1813308" y="682978"/>
            <a:ext cx="5517383" cy="413803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359207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64FF-64A8-B246-BC7C-B91FD2B8D65A}"/>
              </a:ext>
            </a:extLst>
          </p:cNvPr>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id="{DAD2D144-70C3-E141-A107-561F478D525B}"/>
              </a:ext>
            </a:extLst>
          </p:cNvPr>
          <p:cNvPicPr>
            <a:picLocks noChangeAspect="1" noChangeArrowheads="1"/>
          </p:cNvPicPr>
          <p:nvPr/>
        </p:nvPicPr>
        <p:blipFill>
          <a:blip r:embed="rId2"/>
          <a:srcRect/>
          <a:stretch>
            <a:fillRect/>
          </a:stretch>
        </p:blipFill>
        <p:spPr bwMode="auto">
          <a:xfrm>
            <a:off x="4519067" y="671386"/>
            <a:ext cx="3080170" cy="1565693"/>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5FB81CB-EB38-6541-A1EF-83D31F5B8A0A}"/>
              </a:ext>
            </a:extLst>
          </p:cNvPr>
          <p:cNvGrpSpPr/>
          <p:nvPr/>
        </p:nvGrpSpPr>
        <p:grpSpPr>
          <a:xfrm>
            <a:off x="4176726" y="3525160"/>
            <a:ext cx="1766876" cy="699853"/>
            <a:chOff x="3203847" y="3432313"/>
            <a:chExt cx="1769205" cy="824920"/>
          </a:xfrm>
        </p:grpSpPr>
        <p:pic>
          <p:nvPicPr>
            <p:cNvPr id="7" name="Picture 6">
              <a:extLst>
                <a:ext uri="{FF2B5EF4-FFF2-40B4-BE49-F238E27FC236}">
                  <a16:creationId xmlns:a16="http://schemas.microsoft.com/office/drawing/2014/main" id="{F6B706FB-5C9D-4C40-9254-CCBD3AA9B85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8" name="TextBox 7">
              <a:extLst>
                <a:ext uri="{FF2B5EF4-FFF2-40B4-BE49-F238E27FC236}">
                  <a16:creationId xmlns:a16="http://schemas.microsoft.com/office/drawing/2014/main" id="{C798BCA8-8077-7B4F-8CF1-B24713FA4EED}"/>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9" name="TextBox 8">
            <a:extLst>
              <a:ext uri="{FF2B5EF4-FFF2-40B4-BE49-F238E27FC236}">
                <a16:creationId xmlns:a16="http://schemas.microsoft.com/office/drawing/2014/main" id="{DFCF4787-84AD-F14B-933E-AFF454176626}"/>
              </a:ext>
            </a:extLst>
          </p:cNvPr>
          <p:cNvSpPr txBox="1"/>
          <p:nvPr/>
        </p:nvSpPr>
        <p:spPr>
          <a:xfrm>
            <a:off x="1489388" y="4735458"/>
            <a:ext cx="1042803" cy="200055"/>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10" name="Picture 9">
            <a:extLst>
              <a:ext uri="{FF2B5EF4-FFF2-40B4-BE49-F238E27FC236}">
                <a16:creationId xmlns:a16="http://schemas.microsoft.com/office/drawing/2014/main" id="{B3BC0C43-0ECF-3C4C-B083-7D42321C8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80" y="1156679"/>
            <a:ext cx="2379220" cy="3567708"/>
          </a:xfrm>
          <a:prstGeom prst="ellipse">
            <a:avLst/>
          </a:prstGeom>
          <a:ln>
            <a:noFill/>
          </a:ln>
          <a:effectLst>
            <a:softEdge rad="112500"/>
          </a:effectLst>
        </p:spPr>
      </p:pic>
      <p:pic>
        <p:nvPicPr>
          <p:cNvPr id="11" name="Picture 10">
            <a:extLst>
              <a:ext uri="{FF2B5EF4-FFF2-40B4-BE49-F238E27FC236}">
                <a16:creationId xmlns:a16="http://schemas.microsoft.com/office/drawing/2014/main" id="{F99EE733-9A9A-A846-98B1-49B9339B2DE1}"/>
              </a:ext>
            </a:extLst>
          </p:cNvPr>
          <p:cNvPicPr>
            <a:picLocks noChangeAspect="1"/>
          </p:cNvPicPr>
          <p:nvPr/>
        </p:nvPicPr>
        <p:blipFill>
          <a:blip r:embed="rId5"/>
          <a:stretch>
            <a:fillRect/>
          </a:stretch>
        </p:blipFill>
        <p:spPr>
          <a:xfrm>
            <a:off x="5693591" y="2906421"/>
            <a:ext cx="2512861" cy="351800"/>
          </a:xfrm>
          <a:prstGeom prst="rect">
            <a:avLst/>
          </a:prstGeom>
        </p:spPr>
      </p:pic>
      <p:sp>
        <p:nvSpPr>
          <p:cNvPr id="12" name="Rectangle 11">
            <a:extLst>
              <a:ext uri="{FF2B5EF4-FFF2-40B4-BE49-F238E27FC236}">
                <a16:creationId xmlns:a16="http://schemas.microsoft.com/office/drawing/2014/main" id="{7390184B-9AB1-3F48-A947-DF67D081C11D}"/>
              </a:ext>
            </a:extLst>
          </p:cNvPr>
          <p:cNvSpPr/>
          <p:nvPr/>
        </p:nvSpPr>
        <p:spPr>
          <a:xfrm>
            <a:off x="5423696" y="1991975"/>
            <a:ext cx="1667121" cy="11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32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E142953F-8C7A-BD42-A0E3-3543E712B575}"/>
              </a:ext>
            </a:extLst>
          </p:cNvPr>
          <p:cNvSpPr txBox="1">
            <a:spLocks/>
          </p:cNvSpPr>
          <p:nvPr/>
        </p:nvSpPr>
        <p:spPr>
          <a:xfrm>
            <a:off x="98728" y="1014592"/>
            <a:ext cx="8854441" cy="372438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Test seams are language constructs designed especially for unit tests and are implemented using the following statements: </a:t>
            </a:r>
          </a:p>
          <a:p>
            <a:pPr marL="0" indent="0" fontAlgn="auto">
              <a:spcAft>
                <a:spcPts val="0"/>
              </a:spcAft>
              <a:buFont typeface="Arial" panose="020B0604020202020204" pitchFamily="34" charse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fontAlgn="auto">
              <a:spcAft>
                <a:spcPts val="0"/>
              </a:spcAft>
              <a:buFont typeface="Arial" panose="020B0604020202020204" pitchFamily="34" charset="0"/>
              <a:buNone/>
            </a:pPr>
            <a:r>
              <a:rPr lang="en-US" dirty="0"/>
              <a:t>Defines a test seam as a replaceable area in the production code of a program. </a:t>
            </a:r>
          </a:p>
          <a:p>
            <a:pPr marL="0" indent="0" fontAlgn="auto">
              <a:spcAft>
                <a:spcPts val="0"/>
              </a:spcAft>
              <a:buFont typeface="Arial" panose="020B0604020202020204" pitchFamily="34" charse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fontAlgn="auto">
              <a:spcAft>
                <a:spcPts val="0"/>
              </a:spcAft>
              <a:buFont typeface="Arial" panose="020B0604020202020204" pitchFamily="34" charse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fontAlgn="auto">
              <a:spcAft>
                <a:spcPts val="0"/>
              </a:spcAft>
              <a:buFont typeface="Arial" panose="020B0604020202020204" pitchFamily="34" charset="0"/>
              <a:buNone/>
            </a:pPr>
            <a:r>
              <a:rPr lang="en-US" dirty="0"/>
              <a:t>Replaces the executable statements of a test seam by the statements of an injection in a test class of the same program. </a:t>
            </a:r>
          </a:p>
          <a:p>
            <a:pPr marL="0" indent="0" fontAlgn="auto">
              <a:spcAft>
                <a:spcPts val="0"/>
              </a:spcAft>
              <a:buFont typeface="Arial" panose="020B0604020202020204" pitchFamily="34" charset="0"/>
              <a:buNone/>
            </a:pPr>
            <a:endParaRPr lang="en-US" dirty="0"/>
          </a:p>
          <a:p>
            <a:pPr marL="0" indent="0" fontAlgn="auto">
              <a:spcAft>
                <a:spcPts val="0"/>
              </a:spcAft>
              <a:buFont typeface="Arial" panose="020B0604020202020204" pitchFamily="34" charset="0"/>
              <a:buNone/>
            </a:pPr>
            <a:r>
              <a:rPr lang="en-US" dirty="0"/>
              <a:t>Test seams have the following properties: </a:t>
            </a:r>
          </a:p>
          <a:p>
            <a:pPr fontAlgn="auto">
              <a:spcAft>
                <a:spcPts val="0"/>
              </a:spcAft>
            </a:pPr>
            <a:r>
              <a:rPr lang="en-US" dirty="0"/>
              <a:t>Test seams are ignored in production use of programs.</a:t>
            </a:r>
          </a:p>
          <a:p>
            <a:pPr fontAlgn="auto">
              <a:spcAft>
                <a:spcPts val="0"/>
              </a:spcAft>
            </a:pPr>
            <a:r>
              <a:rPr lang="en-US" dirty="0"/>
              <a:t>A program can contain more than one test seam.</a:t>
            </a:r>
          </a:p>
          <a:p>
            <a:pPr fontAlgn="auto">
              <a:spcAft>
                <a:spcPts val="0"/>
              </a:spcAft>
            </a:pPr>
            <a:r>
              <a:rPr lang="en-US" dirty="0"/>
              <a:t>Multiple injections can be defined for a single test seam.</a:t>
            </a:r>
          </a:p>
          <a:p>
            <a:pPr fontAlgn="auto">
              <a:spcAft>
                <a:spcPts val="0"/>
              </a:spcAft>
            </a:pPr>
            <a:r>
              <a:rPr lang="en-US" dirty="0"/>
              <a:t>Injections can only be created in test classes that are defined in a test include. Test seams can be used in all executable units of a master program that includes a test include, including local classes and subroutines.</a:t>
            </a:r>
          </a:p>
          <a:p>
            <a:pPr fontAlgn="auto">
              <a:spcAft>
                <a:spcPts val="0"/>
              </a:spcAft>
            </a:pPr>
            <a:r>
              <a:rPr lang="en-US" dirty="0"/>
              <a:t>Unit tests can make injections while test methods or the setup method are being executed.</a:t>
            </a:r>
          </a:p>
          <a:p>
            <a:pPr fontAlgn="auto">
              <a:spcAft>
                <a:spcPts val="0"/>
              </a:spcAft>
            </a:pPr>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6D5DF664-5A42-DE40-BAAC-D70DF79C7587}"/>
              </a:ext>
            </a:extLst>
          </p:cNvPr>
          <p:cNvSpPr txBox="1"/>
          <p:nvPr/>
        </p:nvSpPr>
        <p:spPr>
          <a:xfrm>
            <a:off x="1512900" y="4738977"/>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EBC90B8E-FE42-A244-8496-4F1420D1EF33}"/>
              </a:ext>
            </a:extLst>
          </p:cNvPr>
          <p:cNvSpPr txBox="1"/>
          <p:nvPr/>
        </p:nvSpPr>
        <p:spPr>
          <a:xfrm>
            <a:off x="3160366" y="527214"/>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630600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202596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3C1F8-E963-BB4A-9DE7-9DBB26AF1919}"/>
              </a:ext>
            </a:extLst>
          </p:cNvPr>
          <p:cNvPicPr>
            <a:picLocks noChangeAspect="1"/>
          </p:cNvPicPr>
          <p:nvPr/>
        </p:nvPicPr>
        <p:blipFill>
          <a:blip r:embed="rId3"/>
          <a:stretch>
            <a:fillRect/>
          </a:stretch>
        </p:blipFill>
        <p:spPr>
          <a:xfrm>
            <a:off x="763380" y="888827"/>
            <a:ext cx="7505977" cy="370068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Seams Injection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36943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a:xfrm>
            <a:off x="565040" y="282589"/>
            <a:ext cx="7886700" cy="993775"/>
          </a:xfrm>
        </p:spPr>
        <p:txBody>
          <a:bodyPr/>
          <a:lstStyle/>
          <a:p>
            <a:r>
              <a:rPr lang="en-US" dirty="0"/>
              <a:t>Test Seams</a:t>
            </a:r>
          </a:p>
        </p:txBody>
      </p:sp>
      <p:sp>
        <p:nvSpPr>
          <p:cNvPr id="3" name="Content Placeholder 2">
            <a:extLst>
              <a:ext uri="{FF2B5EF4-FFF2-40B4-BE49-F238E27FC236}">
                <a16:creationId xmlns:a16="http://schemas.microsoft.com/office/drawing/2014/main" id="{32766C5B-A5D3-E944-BB0C-43983C6440E8}"/>
              </a:ext>
            </a:extLst>
          </p:cNvPr>
          <p:cNvSpPr txBox="1">
            <a:spLocks/>
          </p:cNvSpPr>
          <p:nvPr/>
        </p:nvSpPr>
        <p:spPr>
          <a:xfrm>
            <a:off x="0" y="1239920"/>
            <a:ext cx="6055859" cy="362099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AU" i="1" dirty="0">
                <a:solidFill>
                  <a:schemeClr val="accent1"/>
                </a:solidFill>
              </a:rPr>
              <a:t>“TEST-SEAMS appear to have no benefit.”</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“Test seams break the rule that production code should not know it is being tested.” </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sz="6800" i="1" dirty="0">
                <a:solidFill>
                  <a:srgbClr val="FF0000"/>
                </a:solidFill>
              </a:rPr>
              <a:t>“Test Seams are an abomination!”</a:t>
            </a:r>
            <a:endParaRPr lang="en-US" sz="6800" i="1" dirty="0">
              <a:solidFill>
                <a:srgbClr val="FF0000"/>
              </a:solidFill>
            </a:endParaRPr>
          </a:p>
        </p:txBody>
      </p:sp>
      <p:pic>
        <p:nvPicPr>
          <p:cNvPr id="4" name="Picture 3">
            <a:extLst>
              <a:ext uri="{FF2B5EF4-FFF2-40B4-BE49-F238E27FC236}">
                <a16:creationId xmlns:a16="http://schemas.microsoft.com/office/drawing/2014/main" id="{B5433E31-A7E8-7841-9043-4F36CF7F4C16}"/>
              </a:ext>
            </a:extLst>
          </p:cNvPr>
          <p:cNvPicPr>
            <a:picLocks noChangeAspect="1"/>
          </p:cNvPicPr>
          <p:nvPr/>
        </p:nvPicPr>
        <p:blipFill>
          <a:blip r:embed="rId3"/>
          <a:stretch>
            <a:fillRect/>
          </a:stretch>
        </p:blipFill>
        <p:spPr>
          <a:xfrm>
            <a:off x="6055859" y="1062327"/>
            <a:ext cx="2730333" cy="2586328"/>
          </a:xfrm>
          <a:prstGeom prst="rect">
            <a:avLst/>
          </a:prstGeom>
        </p:spPr>
      </p:pic>
    </p:spTree>
    <p:extLst>
      <p:ext uri="{BB962C8B-B14F-4D97-AF65-F5344CB8AC3E}">
        <p14:creationId xmlns:p14="http://schemas.microsoft.com/office/powerpoint/2010/main" val="297137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Writing Testable Code</a:t>
            </a:r>
          </a:p>
        </p:txBody>
      </p:sp>
      <p:graphicFrame>
        <p:nvGraphicFramePr>
          <p:cNvPr id="3" name="Content Placeholder 3">
            <a:extLst>
              <a:ext uri="{FF2B5EF4-FFF2-40B4-BE49-F238E27FC236}">
                <a16:creationId xmlns:a16="http://schemas.microsoft.com/office/drawing/2014/main" id="{B6C43487-F967-1643-88DF-75E96EEFC4E6}"/>
              </a:ext>
            </a:extLst>
          </p:cNvPr>
          <p:cNvGraphicFramePr>
            <a:graphicFrameLocks/>
          </p:cNvGraphicFramePr>
          <p:nvPr>
            <p:extLst>
              <p:ext uri="{D42A27DB-BD31-4B8C-83A1-F6EECF244321}">
                <p14:modId xmlns:p14="http://schemas.microsoft.com/office/powerpoint/2010/main" val="4124083812"/>
              </p:ext>
            </p:extLst>
          </p:nvPr>
        </p:nvGraphicFramePr>
        <p:xfrm>
          <a:off x="1" y="1067491"/>
          <a:ext cx="6027088" cy="3114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A1F4B0F0-045B-D443-B920-784007D4BC39}"/>
              </a:ext>
            </a:extLst>
          </p:cNvPr>
          <p:cNvSpPr/>
          <p:nvPr/>
        </p:nvSpPr>
        <p:spPr>
          <a:xfrm>
            <a:off x="6400834" y="1093361"/>
            <a:ext cx="1831857" cy="631525"/>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5" name="Rectangle 4">
            <a:extLst>
              <a:ext uri="{FF2B5EF4-FFF2-40B4-BE49-F238E27FC236}">
                <a16:creationId xmlns:a16="http://schemas.microsoft.com/office/drawing/2014/main" id="{56B6F925-EE7D-C44F-A57E-EE5B67178C1C}"/>
              </a:ext>
            </a:extLst>
          </p:cNvPr>
          <p:cNvSpPr/>
          <p:nvPr/>
        </p:nvSpPr>
        <p:spPr>
          <a:xfrm>
            <a:off x="6400834" y="2969623"/>
            <a:ext cx="1831857" cy="631525"/>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6" name="Straight Arrow Connector 5">
            <a:extLst>
              <a:ext uri="{FF2B5EF4-FFF2-40B4-BE49-F238E27FC236}">
                <a16:creationId xmlns:a16="http://schemas.microsoft.com/office/drawing/2014/main" id="{7B696022-906D-464F-A83D-CBD103891A9C}"/>
              </a:ext>
            </a:extLst>
          </p:cNvPr>
          <p:cNvCxnSpPr>
            <a:stCxn id="4" idx="2"/>
            <a:endCxn id="5" idx="0"/>
          </p:cNvCxnSpPr>
          <p:nvPr/>
        </p:nvCxnSpPr>
        <p:spPr>
          <a:xfrm>
            <a:off x="7316763" y="1724886"/>
            <a:ext cx="0" cy="1244737"/>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78557727-0F01-0041-ADF5-CF498DA6C116}"/>
              </a:ext>
            </a:extLst>
          </p:cNvPr>
          <p:cNvPicPr>
            <a:picLocks noChangeAspect="1"/>
          </p:cNvPicPr>
          <p:nvPr/>
        </p:nvPicPr>
        <p:blipFill>
          <a:blip r:embed="rId8"/>
          <a:stretch>
            <a:fillRect/>
          </a:stretch>
        </p:blipFill>
        <p:spPr>
          <a:xfrm rot="2662187">
            <a:off x="8381771" y="2925397"/>
            <a:ext cx="719975" cy="719975"/>
          </a:xfrm>
          <a:prstGeom prst="rect">
            <a:avLst/>
          </a:prstGeom>
        </p:spPr>
      </p:pic>
    </p:spTree>
    <p:extLst>
      <p:ext uri="{BB962C8B-B14F-4D97-AF65-F5344CB8AC3E}">
        <p14:creationId xmlns:p14="http://schemas.microsoft.com/office/powerpoint/2010/main" val="21231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54BA134E-65A9-7246-B605-796AE7707C71}"/>
              </a:ext>
            </a:extLst>
          </p:cNvPr>
          <p:cNvSpPr txBox="1">
            <a:spLocks/>
          </p:cNvSpPr>
          <p:nvPr/>
        </p:nvSpPr>
        <p:spPr>
          <a:xfrm>
            <a:off x="384975" y="11418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Eliminate dependencies</a:t>
            </a:r>
          </a:p>
          <a:p>
            <a:pPr lvl="1" fontAlgn="auto">
              <a:spcAft>
                <a:spcPts val="0"/>
              </a:spcAft>
            </a:pPr>
            <a:r>
              <a:rPr lang="en-US"/>
              <a:t>Separate concerns into smaller classes for each dependency</a:t>
            </a:r>
          </a:p>
          <a:p>
            <a:pPr lvl="2" fontAlgn="auto">
              <a:spcAft>
                <a:spcPts val="0"/>
              </a:spcAft>
            </a:pPr>
            <a:r>
              <a:rPr lang="en-US"/>
              <a:t>Database</a:t>
            </a:r>
          </a:p>
          <a:p>
            <a:pPr lvl="2" fontAlgn="auto">
              <a:spcAft>
                <a:spcPts val="0"/>
              </a:spcAft>
            </a:pPr>
            <a:r>
              <a:rPr lang="en-US"/>
              <a:t>User</a:t>
            </a:r>
          </a:p>
          <a:p>
            <a:pPr lvl="2" fontAlgn="auto">
              <a:spcAft>
                <a:spcPts val="0"/>
              </a:spcAft>
            </a:pPr>
            <a:r>
              <a:rPr lang="en-US"/>
              <a:t>External System</a:t>
            </a:r>
          </a:p>
          <a:p>
            <a:pPr lvl="2" fontAlgn="auto">
              <a:spcAft>
                <a:spcPts val="0"/>
              </a:spcAft>
            </a:pPr>
            <a:r>
              <a:rPr lang="en-US"/>
              <a:t>Printer</a:t>
            </a:r>
          </a:p>
          <a:p>
            <a:pPr lvl="2" fontAlgn="auto">
              <a:spcAft>
                <a:spcPts val="0"/>
              </a:spcAft>
            </a:pPr>
            <a:r>
              <a:rPr lang="en-US"/>
              <a:t>Etc.</a:t>
            </a:r>
          </a:p>
          <a:p>
            <a:pPr fontAlgn="auto">
              <a:spcAft>
                <a:spcPts val="0"/>
              </a:spcAft>
            </a:pPr>
            <a:r>
              <a:rPr lang="en-US"/>
              <a:t>Implement test doubles</a:t>
            </a:r>
          </a:p>
          <a:p>
            <a:pPr fontAlgn="auto">
              <a:spcAft>
                <a:spcPts val="0"/>
              </a:spcAft>
            </a:pPr>
            <a:endParaRPr lang="en-US" dirty="0"/>
          </a:p>
        </p:txBody>
      </p:sp>
      <p:pic>
        <p:nvPicPr>
          <p:cNvPr id="4" name="Picture 3">
            <a:extLst>
              <a:ext uri="{FF2B5EF4-FFF2-40B4-BE49-F238E27FC236}">
                <a16:creationId xmlns:a16="http://schemas.microsoft.com/office/drawing/2014/main" id="{546709A3-83CA-744E-B889-5B97B52D3FDD}"/>
              </a:ext>
            </a:extLst>
          </p:cNvPr>
          <p:cNvPicPr>
            <a:picLocks noChangeAspect="1"/>
          </p:cNvPicPr>
          <p:nvPr/>
        </p:nvPicPr>
        <p:blipFill>
          <a:blip r:embed="rId3"/>
          <a:stretch>
            <a:fillRect/>
          </a:stretch>
        </p:blipFill>
        <p:spPr>
          <a:xfrm>
            <a:off x="4390510" y="2043362"/>
            <a:ext cx="4507000" cy="1989201"/>
          </a:xfrm>
          <a:prstGeom prst="rect">
            <a:avLst/>
          </a:prstGeom>
        </p:spPr>
      </p:pic>
      <p:sp>
        <p:nvSpPr>
          <p:cNvPr id="5" name="TextBox 4">
            <a:extLst>
              <a:ext uri="{FF2B5EF4-FFF2-40B4-BE49-F238E27FC236}">
                <a16:creationId xmlns:a16="http://schemas.microsoft.com/office/drawing/2014/main" id="{90F0ABCF-DFDB-3943-9F0A-6C58CD70A826}"/>
              </a:ext>
            </a:extLst>
          </p:cNvPr>
          <p:cNvSpPr txBox="1"/>
          <p:nvPr/>
        </p:nvSpPr>
        <p:spPr>
          <a:xfrm>
            <a:off x="1392562" y="4612317"/>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204356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9" name="Rectangle 8">
            <a:extLst>
              <a:ext uri="{FF2B5EF4-FFF2-40B4-BE49-F238E27FC236}">
                <a16:creationId xmlns:a16="http://schemas.microsoft.com/office/drawing/2014/main" id="{B3A37E20-67CD-A746-86FF-C47E84B5FF41}"/>
              </a:ext>
            </a:extLst>
          </p:cNvPr>
          <p:cNvSpPr/>
          <p:nvPr/>
        </p:nvSpPr>
        <p:spPr>
          <a:xfrm>
            <a:off x="0" y="2645786"/>
            <a:ext cx="9080390" cy="2005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1E97AB-5FE7-694C-A198-7C183F891E9D}"/>
              </a:ext>
            </a:extLst>
          </p:cNvPr>
          <p:cNvSpPr/>
          <p:nvPr/>
        </p:nvSpPr>
        <p:spPr>
          <a:xfrm>
            <a:off x="5631048" y="1995778"/>
            <a:ext cx="451700" cy="99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32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458D5714-20E0-7D43-B77C-2DE171F5C29B}"/>
              </a:ext>
            </a:extLst>
          </p:cNvPr>
          <p:cNvSpPr/>
          <p:nvPr/>
        </p:nvSpPr>
        <p:spPr>
          <a:xfrm>
            <a:off x="0" y="3713259"/>
            <a:ext cx="5613621" cy="103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433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276879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77650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E211-5C5E-4B61-BE43-1362FEA242EF}"/>
              </a:ext>
            </a:extLst>
          </p:cNvPr>
          <p:cNvSpPr>
            <a:spLocks noGrp="1"/>
          </p:cNvSpPr>
          <p:nvPr>
            <p:ph type="title"/>
          </p:nvPr>
        </p:nvSpPr>
        <p:spPr/>
        <p:txBody>
          <a:bodyPr/>
          <a:lstStyle/>
          <a:p>
            <a:r>
              <a:rPr lang="en-US" b="0" dirty="0">
                <a:latin typeface="Calibri"/>
                <a:cs typeface="Calibri"/>
              </a:rPr>
              <a:t>Agenda</a:t>
            </a:r>
          </a:p>
        </p:txBody>
      </p:sp>
      <p:sp>
        <p:nvSpPr>
          <p:cNvPr id="3" name="Content Placeholder 2">
            <a:extLst>
              <a:ext uri="{FF2B5EF4-FFF2-40B4-BE49-F238E27FC236}">
                <a16:creationId xmlns:a16="http://schemas.microsoft.com/office/drawing/2014/main" id="{3E64CEC7-69FD-463F-BAEE-2255607EC412}"/>
              </a:ext>
            </a:extLst>
          </p:cNvPr>
          <p:cNvSpPr>
            <a:spLocks noGrp="1"/>
          </p:cNvSpPr>
          <p:nvPr>
            <p:ph sz="half" idx="1"/>
          </p:nvPr>
        </p:nvSpPr>
        <p:spPr/>
        <p:txBody>
          <a:bodyPr vert="horz" lIns="91440" tIns="45720" rIns="91440" bIns="45720" rtlCol="0" anchor="t">
            <a:normAutofit/>
          </a:bodyPr>
          <a:lstStyle/>
          <a:p>
            <a:pPr>
              <a:lnSpc>
                <a:spcPts val="2800"/>
              </a:lnSpc>
              <a:spcBef>
                <a:spcPct val="0"/>
              </a:spcBef>
              <a:spcAft>
                <a:spcPts val="1300"/>
              </a:spcAft>
            </a:pPr>
            <a:r>
              <a:rPr lang="en-US" dirty="0">
                <a:cs typeface="Calibri"/>
              </a:rPr>
              <a:t>Why?</a:t>
            </a:r>
          </a:p>
          <a:p>
            <a:pPr>
              <a:lnSpc>
                <a:spcPts val="2800"/>
              </a:lnSpc>
              <a:spcBef>
                <a:spcPct val="0"/>
              </a:spcBef>
              <a:spcAft>
                <a:spcPts val="1300"/>
              </a:spcAft>
            </a:pPr>
            <a:r>
              <a:rPr lang="en-US" dirty="0">
                <a:cs typeface="Calibri"/>
              </a:rPr>
              <a:t>How?</a:t>
            </a:r>
          </a:p>
          <a:p>
            <a:pPr>
              <a:lnSpc>
                <a:spcPts val="2800"/>
              </a:lnSpc>
              <a:spcBef>
                <a:spcPct val="0"/>
              </a:spcBef>
              <a:spcAft>
                <a:spcPts val="1300"/>
              </a:spcAft>
            </a:pPr>
            <a:r>
              <a:rPr lang="en-US" dirty="0">
                <a:cs typeface="Calibri"/>
              </a:rPr>
              <a:t>Some things that help</a:t>
            </a:r>
            <a:endParaRPr lang="en-US" dirty="0"/>
          </a:p>
        </p:txBody>
      </p:sp>
      <p:graphicFrame>
        <p:nvGraphicFramePr>
          <p:cNvPr id="7" name="Content Placeholder 4">
            <a:extLst>
              <a:ext uri="{FF2B5EF4-FFF2-40B4-BE49-F238E27FC236}">
                <a16:creationId xmlns:a16="http://schemas.microsoft.com/office/drawing/2014/main" id="{C3862647-2DB8-8B40-B3A4-D620AA06CB6A}"/>
              </a:ext>
            </a:extLst>
          </p:cNvPr>
          <p:cNvGraphicFramePr>
            <a:graphicFrameLocks/>
          </p:cNvGraphicFramePr>
          <p:nvPr>
            <p:extLst>
              <p:ext uri="{D42A27DB-BD31-4B8C-83A1-F6EECF244321}">
                <p14:modId xmlns:p14="http://schemas.microsoft.com/office/powerpoint/2010/main" val="3479147180"/>
              </p:ext>
            </p:extLst>
          </p:nvPr>
        </p:nvGraphicFramePr>
        <p:xfrm>
          <a:off x="2244239" y="70225"/>
          <a:ext cx="8669867" cy="434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750ABD6-99F6-4C44-BD16-AE6ABA5EAF0D}"/>
              </a:ext>
            </a:extLst>
          </p:cNvPr>
          <p:cNvSpPr txBox="1"/>
          <p:nvPr/>
        </p:nvSpPr>
        <p:spPr>
          <a:xfrm>
            <a:off x="6091872" y="2012985"/>
            <a:ext cx="891591" cy="584775"/>
          </a:xfrm>
          <a:prstGeom prst="rect">
            <a:avLst/>
          </a:prstGeom>
          <a:noFill/>
        </p:spPr>
        <p:txBody>
          <a:bodyPr wrap="none" rtlCol="0">
            <a:spAutoFit/>
          </a:bodyPr>
          <a:lstStyle/>
          <a:p>
            <a:r>
              <a:rPr lang="en-US" sz="3200" dirty="0">
                <a:solidFill>
                  <a:schemeClr val="accent1"/>
                </a:solidFill>
              </a:rPr>
              <a:t>TDD</a:t>
            </a:r>
          </a:p>
        </p:txBody>
      </p:sp>
      <p:sp>
        <p:nvSpPr>
          <p:cNvPr id="9" name="Down Arrow 8">
            <a:extLst>
              <a:ext uri="{FF2B5EF4-FFF2-40B4-BE49-F238E27FC236}">
                <a16:creationId xmlns:a16="http://schemas.microsoft.com/office/drawing/2014/main" id="{6D6709C1-1FEA-2C49-BF01-71CC1A18A5B3}"/>
              </a:ext>
            </a:extLst>
          </p:cNvPr>
          <p:cNvSpPr/>
          <p:nvPr/>
        </p:nvSpPr>
        <p:spPr>
          <a:xfrm rot="20322162">
            <a:off x="5565531" y="2484804"/>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649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Double Frameworks</a:t>
            </a:r>
          </a:p>
        </p:txBody>
      </p:sp>
      <p:pic>
        <p:nvPicPr>
          <p:cNvPr id="3" name="Picture 2">
            <a:extLst>
              <a:ext uri="{FF2B5EF4-FFF2-40B4-BE49-F238E27FC236}">
                <a16:creationId xmlns:a16="http://schemas.microsoft.com/office/drawing/2014/main" id="{B7997073-550B-A646-BDCB-FD5A784550E9}"/>
              </a:ext>
            </a:extLst>
          </p:cNvPr>
          <p:cNvPicPr>
            <a:picLocks noChangeAspect="1"/>
          </p:cNvPicPr>
          <p:nvPr/>
        </p:nvPicPr>
        <p:blipFill rotWithShape="1">
          <a:blip r:embed="rId3"/>
          <a:srcRect r="29814"/>
          <a:stretch/>
        </p:blipFill>
        <p:spPr>
          <a:xfrm>
            <a:off x="6138406" y="930726"/>
            <a:ext cx="2328583" cy="1868133"/>
          </a:xfrm>
          <a:prstGeom prst="rect">
            <a:avLst/>
          </a:prstGeom>
        </p:spPr>
      </p:pic>
      <p:sp>
        <p:nvSpPr>
          <p:cNvPr id="4" name="TextBox 3">
            <a:extLst>
              <a:ext uri="{FF2B5EF4-FFF2-40B4-BE49-F238E27FC236}">
                <a16:creationId xmlns:a16="http://schemas.microsoft.com/office/drawing/2014/main" id="{5B611246-6ED4-1645-9DA3-2A02D64C250C}"/>
              </a:ext>
            </a:extLst>
          </p:cNvPr>
          <p:cNvSpPr txBox="1"/>
          <p:nvPr/>
        </p:nvSpPr>
        <p:spPr>
          <a:xfrm>
            <a:off x="6566758" y="2843785"/>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
        <p:nvSpPr>
          <p:cNvPr id="5" name="Content Placeholder 4">
            <a:extLst>
              <a:ext uri="{FF2B5EF4-FFF2-40B4-BE49-F238E27FC236}">
                <a16:creationId xmlns:a16="http://schemas.microsoft.com/office/drawing/2014/main" id="{D8E63422-2AB6-2F46-82F5-C01823E3335D}"/>
              </a:ext>
            </a:extLst>
          </p:cNvPr>
          <p:cNvSpPr>
            <a:spLocks noGrp="1"/>
          </p:cNvSpPr>
          <p:nvPr>
            <p:ph sz="half" idx="1"/>
          </p:nvPr>
        </p:nvSpPr>
        <p:spPr>
          <a:xfrm>
            <a:off x="628649" y="1370013"/>
            <a:ext cx="5509757" cy="2947545"/>
          </a:xfrm>
        </p:spPr>
        <p:txBody>
          <a:bodyPr>
            <a:normAutofit/>
          </a:bodyPr>
          <a:lstStyle/>
          <a:p>
            <a:r>
              <a:rPr lang="en-US" dirty="0"/>
              <a:t>ABAP Test Double Framework</a:t>
            </a:r>
          </a:p>
          <a:p>
            <a:pPr lvl="1"/>
            <a:r>
              <a:rPr lang="en-US" dirty="0">
                <a:solidFill>
                  <a:srgbClr val="00B0F0"/>
                </a:solidFill>
              </a:rPr>
              <a:t>CL_ABAP_TESTDOUBLE</a:t>
            </a:r>
          </a:p>
          <a:p>
            <a:r>
              <a:rPr lang="en-US" dirty="0"/>
              <a:t>Open SQL Test Double Framework</a:t>
            </a:r>
          </a:p>
          <a:p>
            <a:pPr lvl="1"/>
            <a:r>
              <a:rPr lang="en-US" dirty="0">
                <a:solidFill>
                  <a:srgbClr val="00B0F0"/>
                </a:solidFill>
              </a:rPr>
              <a:t>CL_OSQL_TEST_ENVIRONMENT</a:t>
            </a:r>
          </a:p>
          <a:p>
            <a:r>
              <a:rPr lang="en-US" dirty="0"/>
              <a:t>CDS Test Double Framework</a:t>
            </a:r>
          </a:p>
          <a:p>
            <a:pPr lvl="1"/>
            <a:r>
              <a:rPr lang="en-US" dirty="0">
                <a:solidFill>
                  <a:srgbClr val="00B0F0"/>
                </a:solidFill>
              </a:rPr>
              <a:t>CL_CDS_TEST_ENVIRONMENT</a:t>
            </a:r>
          </a:p>
          <a:p>
            <a:endParaRPr lang="en-US" dirty="0"/>
          </a:p>
        </p:txBody>
      </p:sp>
    </p:spTree>
    <p:extLst>
      <p:ext uri="{BB962C8B-B14F-4D97-AF65-F5344CB8AC3E}">
        <p14:creationId xmlns:p14="http://schemas.microsoft.com/office/powerpoint/2010/main" val="911191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EE0ABC4-EEF3-1B4D-AEE7-03E4F0B7702A}"/>
              </a:ext>
            </a:extLst>
          </p:cNvPr>
          <p:cNvSpPr>
            <a:spLocks noGrp="1"/>
          </p:cNvSpPr>
          <p:nvPr>
            <p:ph sz="half" idx="1"/>
          </p:nvPr>
        </p:nvSpPr>
        <p:spPr>
          <a:xfrm>
            <a:off x="202403" y="1138434"/>
            <a:ext cx="5633854" cy="3322248"/>
          </a:xfrm>
        </p:spPr>
        <p:txBody>
          <a:bodyPr>
            <a:normAutofit fontScale="62500" lnSpcReduction="20000"/>
          </a:bodyPr>
          <a:lstStyle/>
          <a:p>
            <a:pPr rtl="0" eaLnBrk="1" latinLnBrk="0" hangingPunct="1"/>
            <a:r>
              <a:rPr lang="en-US" sz="2800" kern="1200" dirty="0">
                <a:solidFill>
                  <a:schemeClr val="tx1"/>
                </a:solidFill>
                <a:effectLst/>
                <a:latin typeface="+mn-lt"/>
                <a:ea typeface="+mn-ea"/>
                <a:cs typeface="+mn-cs"/>
              </a:rPr>
              <a:t>Standardized solution for creating test doubles and configuring their behavior</a:t>
            </a:r>
            <a:endParaRPr lang="en-AU" sz="2800" dirty="0">
              <a:effectLst/>
            </a:endParaRPr>
          </a:p>
          <a:p>
            <a:pPr rtl="0" eaLnBrk="1" latinLnBrk="0" hangingPunct="1"/>
            <a:r>
              <a:rPr lang="en-US" sz="2800" kern="1200" dirty="0">
                <a:solidFill>
                  <a:schemeClr val="tx1"/>
                </a:solidFill>
                <a:effectLst/>
                <a:latin typeface="+mn-lt"/>
                <a:ea typeface="+mn-ea"/>
                <a:cs typeface="+mn-cs"/>
              </a:rPr>
              <a:t>Supports the automatic creation of test doubles for global interfaces</a:t>
            </a:r>
            <a:endParaRPr lang="en-AU" dirty="0">
              <a:effectLst/>
            </a:endParaRPr>
          </a:p>
          <a:p>
            <a:pPr rtl="0" eaLnBrk="1" latinLnBrk="0" hangingPunct="1"/>
            <a:r>
              <a:rPr lang="en-US" sz="2800" kern="1200" dirty="0">
                <a:solidFill>
                  <a:schemeClr val="tx1"/>
                </a:solidFill>
                <a:effectLst/>
                <a:latin typeface="+mn-lt"/>
                <a:ea typeface="+mn-ea"/>
                <a:cs typeface="+mn-cs"/>
              </a:rPr>
              <a:t>Method call behavior can be configured using the framework API</a:t>
            </a:r>
            <a:endParaRPr lang="en-AU" dirty="0">
              <a:effectLst/>
            </a:endParaRPr>
          </a:p>
          <a:p>
            <a:pPr rtl="0" eaLnBrk="1" latinLnBrk="0" hangingPunct="1"/>
            <a:r>
              <a:rPr lang="en-US" sz="2800" kern="1200" dirty="0">
                <a:solidFill>
                  <a:schemeClr val="tx1"/>
                </a:solidFill>
                <a:effectLst/>
                <a:latin typeface="+mn-lt"/>
                <a:ea typeface="+mn-ea"/>
                <a:cs typeface="+mn-cs"/>
              </a:rPr>
              <a:t>It is possible to define the values of returning, exporting, and changing parameters and raise exceptions or events</a:t>
            </a:r>
            <a:endParaRPr lang="en-AU" dirty="0">
              <a:effectLst/>
            </a:endParaRPr>
          </a:p>
          <a:p>
            <a:pPr rtl="0" eaLnBrk="1" latinLnBrk="0" hangingPunct="1"/>
            <a:r>
              <a:rPr lang="en-US" sz="2800" kern="1200" dirty="0">
                <a:solidFill>
                  <a:schemeClr val="tx1"/>
                </a:solidFill>
                <a:effectLst/>
                <a:latin typeface="+mn-lt"/>
                <a:ea typeface="+mn-ea"/>
                <a:cs typeface="+mn-cs"/>
              </a:rPr>
              <a:t>Additionally, the framework provides functionality to verify interactions on the test double object, e.g. the number of times a method was called with specific input parameters</a:t>
            </a:r>
            <a:endParaRPr lang="en-AU" dirty="0">
              <a:effectLst/>
            </a:endParaRPr>
          </a:p>
          <a:p>
            <a:endParaRPr lang="en-US" dirty="0"/>
          </a:p>
        </p:txBody>
      </p:sp>
      <p:pic>
        <p:nvPicPr>
          <p:cNvPr id="4" name="Picture 3">
            <a:extLst>
              <a:ext uri="{FF2B5EF4-FFF2-40B4-BE49-F238E27FC236}">
                <a16:creationId xmlns:a16="http://schemas.microsoft.com/office/drawing/2014/main" id="{DFD9E8AD-35C2-D84A-B628-0D42A8B23083}"/>
              </a:ext>
            </a:extLst>
          </p:cNvPr>
          <p:cNvPicPr>
            <a:picLocks noChangeAspect="1"/>
          </p:cNvPicPr>
          <p:nvPr/>
        </p:nvPicPr>
        <p:blipFill>
          <a:blip r:embed="rId3"/>
          <a:stretch>
            <a:fillRect/>
          </a:stretch>
        </p:blipFill>
        <p:spPr>
          <a:xfrm>
            <a:off x="5478450" y="1138434"/>
            <a:ext cx="3509552" cy="2999072"/>
          </a:xfrm>
          <a:prstGeom prst="rect">
            <a:avLst/>
          </a:prstGeom>
          <a:ln>
            <a:solidFill>
              <a:schemeClr val="accent1">
                <a:shade val="50000"/>
              </a:schemeClr>
            </a:solidFill>
          </a:ln>
        </p:spPr>
      </p:pic>
      <p:sp>
        <p:nvSpPr>
          <p:cNvPr id="5" name="TextBox 4">
            <a:extLst>
              <a:ext uri="{FF2B5EF4-FFF2-40B4-BE49-F238E27FC236}">
                <a16:creationId xmlns:a16="http://schemas.microsoft.com/office/drawing/2014/main" id="{535CD7FD-BC3F-D04A-8CD7-9C098C937D7C}"/>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8478CF3-DC96-1D49-BBED-62B80D3B820E}"/>
              </a:ext>
            </a:extLst>
          </p:cNvPr>
          <p:cNvSpPr txBox="1"/>
          <p:nvPr/>
        </p:nvSpPr>
        <p:spPr>
          <a:xfrm>
            <a:off x="1925391" y="4380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394293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153125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C8F3FA90-FDDA-C84A-B570-155033672879}"/>
              </a:ext>
            </a:extLst>
          </p:cNvPr>
          <p:cNvSpPr>
            <a:spLocks noGrp="1"/>
          </p:cNvSpPr>
          <p:nvPr>
            <p:ph sz="half" idx="1"/>
          </p:nvPr>
        </p:nvSpPr>
        <p:spPr>
          <a:xfrm>
            <a:off x="146320" y="1150662"/>
            <a:ext cx="5705967" cy="3262312"/>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Is an addition to the existing ABAP unit test framework</a:t>
            </a:r>
            <a:endParaRPr lang="en-AU" sz="2800" dirty="0">
              <a:effectLst/>
            </a:endParaRPr>
          </a:p>
          <a:p>
            <a:pPr rtl="0" eaLnBrk="1" latinLnBrk="0" hangingPunct="1"/>
            <a:r>
              <a:rPr lang="en-US" sz="2800" kern="1200" dirty="0">
                <a:solidFill>
                  <a:schemeClr val="tx1"/>
                </a:solidFill>
                <a:effectLst/>
                <a:latin typeface="+mn-lt"/>
                <a:ea typeface="+mn-ea"/>
                <a:cs typeface="+mn-cs"/>
              </a:rPr>
              <a:t>Enables testing of Open SQL statements present in your ABAP code through the normal ABAP unit test classes</a:t>
            </a:r>
            <a:endParaRPr lang="en-AU" dirty="0">
              <a:effectLst/>
            </a:endParaRPr>
          </a:p>
          <a:p>
            <a:pPr rtl="0" eaLnBrk="1" latinLnBrk="0" hangingPunct="1"/>
            <a:r>
              <a:rPr lang="en-US" sz="2800" kern="1200" dirty="0">
                <a:solidFill>
                  <a:schemeClr val="tx1"/>
                </a:solidFill>
                <a:effectLst/>
                <a:latin typeface="+mn-lt"/>
                <a:ea typeface="+mn-ea"/>
                <a:cs typeface="+mn-cs"/>
              </a:rPr>
              <a:t>It can be used for testing Open SQL logic written inside any of the development objects, e.g. classes, function modules, reports</a:t>
            </a:r>
            <a:endParaRPr lang="en-AU" dirty="0">
              <a:effectLst/>
            </a:endParaRPr>
          </a:p>
        </p:txBody>
      </p:sp>
      <p:sp>
        <p:nvSpPr>
          <p:cNvPr id="4" name="TextBox 3">
            <a:extLst>
              <a:ext uri="{FF2B5EF4-FFF2-40B4-BE49-F238E27FC236}">
                <a16:creationId xmlns:a16="http://schemas.microsoft.com/office/drawing/2014/main" id="{5F26FA53-C661-EE4D-AC9A-2B4814AF4DCB}"/>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5" name="Picture 4">
            <a:extLst>
              <a:ext uri="{FF2B5EF4-FFF2-40B4-BE49-F238E27FC236}">
                <a16:creationId xmlns:a16="http://schemas.microsoft.com/office/drawing/2014/main" id="{E141D732-5D4C-A541-B609-8F2D9D88F807}"/>
              </a:ext>
            </a:extLst>
          </p:cNvPr>
          <p:cNvPicPr>
            <a:picLocks noChangeAspect="1"/>
          </p:cNvPicPr>
          <p:nvPr/>
        </p:nvPicPr>
        <p:blipFill>
          <a:blip r:embed="rId3"/>
          <a:stretch>
            <a:fillRect/>
          </a:stretch>
        </p:blipFill>
        <p:spPr>
          <a:xfrm>
            <a:off x="5852288" y="1002272"/>
            <a:ext cx="2787085" cy="3410702"/>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849EB600-CDC4-AF46-BF22-3A917C221C5B}"/>
              </a:ext>
            </a:extLst>
          </p:cNvPr>
          <p:cNvSpPr txBox="1"/>
          <p:nvPr/>
        </p:nvSpPr>
        <p:spPr>
          <a:xfrm>
            <a:off x="1718943" y="10259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3352823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2631218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a:xfrm>
            <a:off x="305943" y="1094009"/>
            <a:ext cx="5713194" cy="3262312"/>
          </a:xfrm>
        </p:spPr>
        <p:txBody>
          <a:bodyPr>
            <a:normAutofit fontScale="77500" lnSpcReduction="20000"/>
          </a:bodyPr>
          <a:lstStyle/>
          <a:p>
            <a:pPr rtl="0" eaLnBrk="1" latinLnBrk="0" hangingPunct="1"/>
            <a:r>
              <a:rPr lang="en-US" sz="2800" kern="1200" dirty="0">
                <a:solidFill>
                  <a:schemeClr val="tx1"/>
                </a:solidFill>
                <a:effectLst/>
                <a:latin typeface="+mn-lt"/>
                <a:ea typeface="+mn-ea"/>
                <a:cs typeface="+mn-cs"/>
              </a:rPr>
              <a:t>Is able to double the depended-on components of CDS views</a:t>
            </a:r>
            <a:endParaRPr lang="en-AU" sz="2800" dirty="0">
              <a:effectLst/>
            </a:endParaRPr>
          </a:p>
          <a:p>
            <a:pPr rtl="0" eaLnBrk="1" latinLnBrk="0" hangingPunct="1"/>
            <a:r>
              <a:rPr lang="en-US" sz="2800" kern="1200" dirty="0">
                <a:solidFill>
                  <a:schemeClr val="tx1"/>
                </a:solidFill>
                <a:effectLst/>
                <a:latin typeface="+mn-lt"/>
                <a:ea typeface="+mn-ea"/>
                <a:cs typeface="+mn-cs"/>
              </a:rPr>
              <a:t>Depended-on components can be for example database tables, database views, or other CDS views</a:t>
            </a:r>
            <a:endParaRPr lang="en-AU" dirty="0">
              <a:effectLst/>
            </a:endParaRPr>
          </a:p>
          <a:p>
            <a:pPr rtl="0" eaLnBrk="1" latinLnBrk="0" hangingPunct="1"/>
            <a:r>
              <a:rPr lang="en-US" sz="2800" kern="1200" dirty="0">
                <a:solidFill>
                  <a:schemeClr val="tx1"/>
                </a:solidFill>
                <a:effectLst/>
                <a:latin typeface="+mn-lt"/>
                <a:ea typeface="+mn-ea"/>
                <a:cs typeface="+mn-cs"/>
              </a:rPr>
              <a:t>Can double all direct depended-on components, which is a unit test of the CDS view</a:t>
            </a:r>
            <a:endParaRPr lang="en-AU" dirty="0">
              <a:effectLst/>
            </a:endParaRPr>
          </a:p>
          <a:p>
            <a:pPr rtl="0" eaLnBrk="1" latinLnBrk="0" hangingPunct="1"/>
            <a:r>
              <a:rPr lang="en-US" sz="2800" kern="1200" dirty="0">
                <a:solidFill>
                  <a:schemeClr val="tx1"/>
                </a:solidFill>
                <a:effectLst/>
                <a:latin typeface="+mn-lt"/>
                <a:ea typeface="+mn-ea"/>
                <a:cs typeface="+mn-cs"/>
              </a:rPr>
              <a:t>Can double depended-on components on any hierarchy level, which then is still isolated, but tests some levels of the hierarchy</a:t>
            </a:r>
            <a:endParaRPr lang="en-AU" dirty="0">
              <a:effectLst/>
            </a:endParaRPr>
          </a:p>
        </p:txBody>
      </p:sp>
      <p:sp>
        <p:nvSpPr>
          <p:cNvPr id="6" name="TextBox 5">
            <a:extLst>
              <a:ext uri="{FF2B5EF4-FFF2-40B4-BE49-F238E27FC236}">
                <a16:creationId xmlns:a16="http://schemas.microsoft.com/office/drawing/2014/main" id="{51F31B58-FF22-CD40-AE83-810B29E60373}"/>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7" name="Picture 6">
            <a:extLst>
              <a:ext uri="{FF2B5EF4-FFF2-40B4-BE49-F238E27FC236}">
                <a16:creationId xmlns:a16="http://schemas.microsoft.com/office/drawing/2014/main" id="{BAD17FF2-DB12-C746-8991-B639AD058585}"/>
              </a:ext>
            </a:extLst>
          </p:cNvPr>
          <p:cNvPicPr>
            <a:picLocks noChangeAspect="1"/>
          </p:cNvPicPr>
          <p:nvPr/>
        </p:nvPicPr>
        <p:blipFill>
          <a:blip r:embed="rId3"/>
          <a:stretch>
            <a:fillRect/>
          </a:stretch>
        </p:blipFill>
        <p:spPr>
          <a:xfrm>
            <a:off x="6152659" y="670384"/>
            <a:ext cx="2850725" cy="368593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6DA03244-2196-4045-9B2F-CCCD9C08A353}"/>
              </a:ext>
            </a:extLst>
          </p:cNvPr>
          <p:cNvSpPr txBox="1"/>
          <p:nvPr/>
        </p:nvSpPr>
        <p:spPr>
          <a:xfrm>
            <a:off x="1718943" y="83009"/>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1545269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4254315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3" name="Picture 2">
            <a:extLst>
              <a:ext uri="{FF2B5EF4-FFF2-40B4-BE49-F238E27FC236}">
                <a16:creationId xmlns:a16="http://schemas.microsoft.com/office/drawing/2014/main" id="{9B87FB2A-D963-1A43-8D35-9B32D821220D}"/>
              </a:ext>
            </a:extLst>
          </p:cNvPr>
          <p:cNvPicPr>
            <a:picLocks noChangeAspect="1"/>
          </p:cNvPicPr>
          <p:nvPr/>
        </p:nvPicPr>
        <p:blipFill>
          <a:blip r:embed="rId3"/>
          <a:stretch>
            <a:fillRect/>
          </a:stretch>
        </p:blipFill>
        <p:spPr>
          <a:xfrm>
            <a:off x="6894443" y="1173618"/>
            <a:ext cx="2059021" cy="2682764"/>
          </a:xfrm>
          <a:prstGeom prst="rect">
            <a:avLst/>
          </a:prstGeom>
        </p:spPr>
      </p:pic>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4"/>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55000" lnSpcReduction="20000"/>
          </a:bodyPr>
          <a:lstStyle/>
          <a:p>
            <a:pPr rtl="0" eaLnBrk="1" latinLnBrk="0" hangingPunct="1"/>
            <a:r>
              <a:rPr lang="en-US" sz="2800" kern="1200" dirty="0">
                <a:solidFill>
                  <a:schemeClr val="tx1"/>
                </a:solidFill>
                <a:effectLst/>
                <a:latin typeface="+mn-lt"/>
                <a:ea typeface="+mn-ea"/>
                <a:cs typeface="+mn-cs"/>
              </a:rPr>
              <a:t>Very difficult at first, easy to get disheartened, but it does get easier. Just need to willpower to stick at it until the benefits become so obvious you never want to go back.</a:t>
            </a:r>
            <a:endParaRPr lang="en-AU" sz="2800" dirty="0">
              <a:effectLst/>
            </a:endParaRPr>
          </a:p>
          <a:p>
            <a:pPr rtl="0" eaLnBrk="1" latinLnBrk="0" hangingPunct="1"/>
            <a:r>
              <a:rPr lang="en-US" sz="2800" kern="1200" dirty="0">
                <a:solidFill>
                  <a:schemeClr val="tx1"/>
                </a:solidFill>
                <a:effectLst/>
                <a:latin typeface="+mn-lt"/>
                <a:ea typeface="+mn-ea"/>
                <a:cs typeface="+mn-cs"/>
              </a:rPr>
              <a:t>Every time I have “fallen off the wagon” and designed and built a new piece of code first, and then added the tests afterwards, I discovered my original design was </a:t>
            </a:r>
            <a:r>
              <a:rPr lang="en-US" sz="2800" kern="1200" dirty="0" err="1">
                <a:solidFill>
                  <a:schemeClr val="tx1"/>
                </a:solidFill>
                <a:effectLst/>
                <a:latin typeface="+mn-lt"/>
                <a:ea typeface="+mn-ea"/>
                <a:cs typeface="+mn-cs"/>
              </a:rPr>
              <a:t>sh#t</a:t>
            </a:r>
            <a:r>
              <a:rPr lang="en-US" sz="2800" kern="1200" dirty="0">
                <a:solidFill>
                  <a:schemeClr val="tx1"/>
                </a:solidFill>
                <a:effectLst/>
                <a:latin typeface="+mn-lt"/>
                <a:ea typeface="+mn-ea"/>
                <a:cs typeface="+mn-cs"/>
              </a:rPr>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endParaRPr lang="en-AU" dirty="0">
              <a:effectLst/>
            </a:endParaRPr>
          </a:p>
          <a:p>
            <a:pPr rtl="0" eaLnBrk="1" latinLnBrk="0" hangingPunct="1"/>
            <a:r>
              <a:rPr lang="en-US" sz="2800" kern="1200" dirty="0">
                <a:solidFill>
                  <a:schemeClr val="tx1"/>
                </a:solidFill>
                <a:effectLst/>
                <a:latin typeface="+mn-lt"/>
                <a:ea typeface="+mn-ea"/>
                <a:cs typeface="+mn-cs"/>
              </a:rPr>
              <a:t>It is a difficult concept for someone to get their head around, but I have found it to be true that as the tests get more specific the production code is forced to become more generic.</a:t>
            </a:r>
            <a:endParaRPr lang="en-AU" dirty="0">
              <a:effectLst/>
            </a:endParaRPr>
          </a:p>
        </p:txBody>
      </p:sp>
    </p:spTree>
    <p:extLst>
      <p:ext uri="{BB962C8B-B14F-4D97-AF65-F5344CB8AC3E}">
        <p14:creationId xmlns:p14="http://schemas.microsoft.com/office/powerpoint/2010/main" val="300309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70000" lnSpcReduction="20000"/>
          </a:bodyPr>
          <a:lstStyle/>
          <a:p>
            <a:pPr rtl="0" eaLnBrk="1" latinLnBrk="0" hangingPunct="1"/>
            <a:r>
              <a:rPr lang="en-US" sz="2800" kern="1200" dirty="0">
                <a:solidFill>
                  <a:schemeClr val="tx1"/>
                </a:solidFill>
                <a:effectLst/>
                <a:latin typeface="+mn-lt"/>
                <a:ea typeface="+mn-ea"/>
                <a:cs typeface="+mn-cs"/>
              </a:rPr>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endParaRPr lang="en-AU" sz="2800" dirty="0">
              <a:effectLst/>
            </a:endParaRPr>
          </a:p>
          <a:p>
            <a:pPr rtl="0" eaLnBrk="1" latinLnBrk="0" hangingPunct="1"/>
            <a:r>
              <a:rPr lang="en-US" sz="2800" kern="1200" dirty="0">
                <a:solidFill>
                  <a:schemeClr val="tx1"/>
                </a:solidFill>
                <a:effectLst/>
                <a:latin typeface="+mn-lt"/>
                <a:ea typeface="+mn-ea"/>
                <a:cs typeface="+mn-cs"/>
              </a:rPr>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endParaRPr lang="en-AU" dirty="0">
              <a:effectLst/>
            </a:endParaRPr>
          </a:p>
        </p:txBody>
      </p:sp>
    </p:spTree>
    <p:extLst>
      <p:ext uri="{BB962C8B-B14F-4D97-AF65-F5344CB8AC3E}">
        <p14:creationId xmlns:p14="http://schemas.microsoft.com/office/powerpoint/2010/main" val="362139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That dependency lookup thing with the factory and injector works like a charm. That is by far the best way to do dependency injection.</a:t>
            </a:r>
            <a:endParaRPr lang="en-AU" sz="2800" dirty="0">
              <a:effectLst/>
            </a:endParaRPr>
          </a:p>
          <a:p>
            <a:pPr rtl="0" eaLnBrk="1" latinLnBrk="0" hangingPunct="1"/>
            <a:r>
              <a:rPr lang="en-US" sz="2800" kern="1200" dirty="0">
                <a:solidFill>
                  <a:schemeClr val="tx1"/>
                </a:solidFill>
                <a:effectLst/>
                <a:latin typeface="+mn-lt"/>
                <a:ea typeface="+mn-ea"/>
                <a:cs typeface="+mn-cs"/>
              </a:rPr>
              <a:t>Test seams are an abomination</a:t>
            </a:r>
            <a:endParaRPr lang="en-AU" dirty="0">
              <a:effectLst/>
            </a:endParaRPr>
          </a:p>
          <a:p>
            <a:pPr rtl="0" eaLnBrk="1" latinLnBrk="0" hangingPunct="1"/>
            <a:r>
              <a:rPr lang="en-AU" sz="2800" kern="1200" dirty="0">
                <a:solidFill>
                  <a:schemeClr val="tx1"/>
                </a:solidFill>
                <a:effectLst/>
                <a:latin typeface="+mn-lt"/>
                <a:ea typeface="+mn-ea"/>
                <a:cs typeface="+mn-cs"/>
              </a:rPr>
              <a:t>I cannot stress enough how well this is working. The instant one makes an error in the design it comes back to haunt you a few tests later and you are forced into a more elegant design….</a:t>
            </a:r>
          </a:p>
        </p:txBody>
      </p:sp>
    </p:spTree>
    <p:extLst>
      <p:ext uri="{BB962C8B-B14F-4D97-AF65-F5344CB8AC3E}">
        <p14:creationId xmlns:p14="http://schemas.microsoft.com/office/powerpoint/2010/main" val="239034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18EE-7FE2-7D4A-ADCE-6E4D996CB58A}"/>
              </a:ext>
            </a:extLst>
          </p:cNvPr>
          <p:cNvSpPr>
            <a:spLocks noGrp="1"/>
          </p:cNvSpPr>
          <p:nvPr>
            <p:ph type="title"/>
          </p:nvPr>
        </p:nvSpPr>
        <p:spPr/>
        <p:txBody>
          <a:bodyPr/>
          <a:lstStyle/>
          <a:p>
            <a:r>
              <a:rPr lang="en-US" dirty="0"/>
              <a:t>TDD</a:t>
            </a:r>
          </a:p>
        </p:txBody>
      </p:sp>
      <p:pic>
        <p:nvPicPr>
          <p:cNvPr id="5" name="Picture 4">
            <a:extLst>
              <a:ext uri="{FF2B5EF4-FFF2-40B4-BE49-F238E27FC236}">
                <a16:creationId xmlns:a16="http://schemas.microsoft.com/office/drawing/2014/main" id="{7A730658-6839-CD42-9C0C-E1860451239E}"/>
              </a:ext>
            </a:extLst>
          </p:cNvPr>
          <p:cNvPicPr>
            <a:picLocks noChangeAspect="1"/>
          </p:cNvPicPr>
          <p:nvPr/>
        </p:nvPicPr>
        <p:blipFill>
          <a:blip r:embed="rId2"/>
          <a:stretch>
            <a:fillRect/>
          </a:stretch>
        </p:blipFill>
        <p:spPr>
          <a:xfrm>
            <a:off x="2662144" y="159478"/>
            <a:ext cx="4501981" cy="4584479"/>
          </a:xfrm>
          <a:prstGeom prst="rect">
            <a:avLst/>
          </a:prstGeom>
        </p:spPr>
      </p:pic>
    </p:spTree>
    <p:extLst>
      <p:ext uri="{BB962C8B-B14F-4D97-AF65-F5344CB8AC3E}">
        <p14:creationId xmlns:p14="http://schemas.microsoft.com/office/powerpoint/2010/main" val="563648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1134908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1344619"/>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
        <p:nvSpPr>
          <p:cNvPr id="6" name="Content Placeholder 2">
            <a:extLst>
              <a:ext uri="{FF2B5EF4-FFF2-40B4-BE49-F238E27FC236}">
                <a16:creationId xmlns:a16="http://schemas.microsoft.com/office/drawing/2014/main" id="{9958AFF4-6824-C24F-BCB9-E51E6C629F8C}"/>
              </a:ext>
            </a:extLst>
          </p:cNvPr>
          <p:cNvSpPr txBox="1">
            <a:spLocks/>
          </p:cNvSpPr>
          <p:nvPr/>
        </p:nvSpPr>
        <p:spPr>
          <a:xfrm>
            <a:off x="1566407" y="2743610"/>
            <a:ext cx="6011186" cy="1494436"/>
          </a:xfrm>
          <a:prstGeom prst="rect">
            <a:avLst/>
          </a:prstGeom>
        </p:spPr>
        <p:txBody>
          <a:bodyPr vert="horz" lIns="121920" tIns="60960" rIns="121920" bIns="6096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802064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88D8-EB3E-064A-A683-2CEC55EB2E7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2EDEA4-C5F2-924C-8FC5-D8BBC46D229D}"/>
              </a:ext>
            </a:extLst>
          </p:cNvPr>
          <p:cNvSpPr>
            <a:spLocks noGrp="1"/>
          </p:cNvSpPr>
          <p:nvPr>
            <p:ph sz="half" idx="1"/>
          </p:nvPr>
        </p:nvSpPr>
        <p:spPr/>
        <p:txBody>
          <a:bodyPr/>
          <a:lstStyle/>
          <a:p>
            <a:r>
              <a:rPr lang="en-US" dirty="0"/>
              <a:t>Why?</a:t>
            </a:r>
          </a:p>
          <a:p>
            <a:r>
              <a:rPr lang="en-US" dirty="0"/>
              <a:t>How?</a:t>
            </a:r>
          </a:p>
          <a:p>
            <a:r>
              <a:rPr lang="en-US" dirty="0"/>
              <a:t>Some things that help</a:t>
            </a:r>
          </a:p>
        </p:txBody>
      </p:sp>
      <p:sp>
        <p:nvSpPr>
          <p:cNvPr id="5" name="TextBox 4">
            <a:extLst>
              <a:ext uri="{FF2B5EF4-FFF2-40B4-BE49-F238E27FC236}">
                <a16:creationId xmlns:a16="http://schemas.microsoft.com/office/drawing/2014/main" id="{53E4549A-AF43-F34A-9D6A-86D5949610F8}"/>
              </a:ext>
            </a:extLst>
          </p:cNvPr>
          <p:cNvSpPr txBox="1"/>
          <p:nvPr/>
        </p:nvSpPr>
        <p:spPr>
          <a:xfrm>
            <a:off x="620699" y="3180261"/>
            <a:ext cx="7571665"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52457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2066350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0" y="2225948"/>
            <a:ext cx="9144000" cy="1752600"/>
          </a:xfrm>
          <a:prstGeom prst="rect">
            <a:avLst/>
          </a:prstGeom>
        </p:spPr>
        <p:txBody>
          <a:bodyPr>
            <a:normAutofit/>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lgn="ctr">
              <a:buNone/>
            </a:pPr>
            <a:r>
              <a:rPr lang="en-US" dirty="0"/>
              <a:t>Graham Robinson</a:t>
            </a:r>
          </a:p>
          <a:p>
            <a:pPr marL="0" indent="0" algn="ctr">
              <a:buNone/>
            </a:pPr>
            <a:r>
              <a:rPr lang="en-US" dirty="0" err="1"/>
              <a:t>graham@yelcho.com.au</a:t>
            </a:r>
            <a:endParaRPr lang="en-US" dirty="0"/>
          </a:p>
          <a:p>
            <a:pPr marL="0" indent="0" algn="ctr">
              <a:buNone/>
            </a:pPr>
            <a:r>
              <a:rPr lang="en-US" dirty="0"/>
              <a:t>+61 412 402 441</a:t>
            </a:r>
          </a:p>
          <a:p>
            <a:pPr marL="0" indent="0" algn="ctr">
              <a:buNone/>
            </a:pPr>
            <a:endParaRPr lang="en-US" dirty="0"/>
          </a:p>
        </p:txBody>
      </p:sp>
      <p:sp>
        <p:nvSpPr>
          <p:cNvPr id="3" name="Title 9">
            <a:extLst>
              <a:ext uri="{FF2B5EF4-FFF2-40B4-BE49-F238E27FC236}">
                <a16:creationId xmlns:a16="http://schemas.microsoft.com/office/drawing/2014/main" id="{3804E265-E627-4572-84AF-CA76ACB2A8A1}"/>
              </a:ext>
            </a:extLst>
          </p:cNvPr>
          <p:cNvSpPr txBox="1">
            <a:spLocks/>
          </p:cNvSpPr>
          <p:nvPr/>
        </p:nvSpPr>
        <p:spPr>
          <a:xfrm>
            <a:off x="457200" y="1196801"/>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solidFill>
                  <a:srgbClr val="7AC143"/>
                </a:solidFill>
              </a:rPr>
              <a:t>Questions?</a:t>
            </a:r>
            <a:endParaRPr lang="en-US" sz="5000" dirty="0">
              <a:solidFill>
                <a:srgbClr val="7AC143"/>
              </a:solidFill>
              <a:cs typeface="Calibri"/>
            </a:endParaRPr>
          </a:p>
        </p:txBody>
      </p:sp>
    </p:spTree>
    <p:extLst>
      <p:ext uri="{BB962C8B-B14F-4D97-AF65-F5344CB8AC3E}">
        <p14:creationId xmlns:p14="http://schemas.microsoft.com/office/powerpoint/2010/main" val="3304501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785192" cy="485928"/>
            <a:chOff x="3203848" y="3507854"/>
            <a:chExt cx="1977007"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438869" cy="400043"/>
            </a:xfrm>
            <a:prstGeom prst="rect">
              <a:avLst/>
            </a:prstGeom>
            <a:noFill/>
          </p:spPr>
          <p:txBody>
            <a:bodyPr wrap="none" rtlCol="0">
              <a:spAutoFit/>
            </a:bodyPr>
            <a:lstStyle/>
            <a:p>
              <a:r>
                <a:rPr lang="en-US" sz="1349" dirty="0">
                  <a:solidFill>
                    <a:srgbClr val="38A5CE"/>
                  </a:solidFill>
                </a:rPr>
                <a:t>@</a:t>
              </a:r>
              <a:r>
                <a:rPr lang="en-US" sz="1349" dirty="0" err="1">
                  <a:solidFill>
                    <a:srgbClr val="38A5CE"/>
                  </a:solidFill>
                </a:rPr>
                <a:t>grahamrobbo</a:t>
              </a:r>
              <a:endParaRPr lang="en-AU" sz="134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051063" y="4561949"/>
            <a:ext cx="1244876" cy="104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384469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3804E265-E627-4572-84AF-CA76ACB2A8A1}"/>
              </a:ext>
            </a:extLst>
          </p:cNvPr>
          <p:cNvSpPr txBox="1">
            <a:spLocks/>
          </p:cNvSpPr>
          <p:nvPr/>
        </p:nvSpPr>
        <p:spPr>
          <a:xfrm>
            <a:off x="473542" y="1681684"/>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t>Thank you for your time</a:t>
            </a:r>
          </a:p>
        </p:txBody>
      </p:sp>
      <p:cxnSp>
        <p:nvCxnSpPr>
          <p:cNvPr id="6" name="Straight Connector 5">
            <a:extLst>
              <a:ext uri="{FF2B5EF4-FFF2-40B4-BE49-F238E27FC236}">
                <a16:creationId xmlns:a16="http://schemas.microsoft.com/office/drawing/2014/main" id="{9770AFA7-0815-47BB-AA55-A4A9313CF35F}"/>
              </a:ext>
            </a:extLst>
          </p:cNvPr>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0DF554-FD35-4D14-94AC-CA8542279A23}"/>
              </a:ext>
            </a:extLst>
          </p:cNvPr>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7772378-9A82-40B5-8C58-C50A4841955A}"/>
              </a:ext>
            </a:extLst>
          </p:cNvPr>
          <p:cNvSpPr/>
          <p:nvPr/>
        </p:nvSpPr>
        <p:spPr>
          <a:xfrm>
            <a:off x="1487837" y="2797760"/>
            <a:ext cx="6152827" cy="553998"/>
          </a:xfrm>
          <a:prstGeom prst="rect">
            <a:avLst/>
          </a:prstGeom>
        </p:spPr>
        <p:txBody>
          <a:bodyPr wrap="square">
            <a:spAutoFit/>
          </a:bodyPr>
          <a:lstStyle/>
          <a:p>
            <a:pPr algn="ctr"/>
            <a:r>
              <a:rPr lang="en-US" sz="3000" dirty="0">
                <a:solidFill>
                  <a:schemeClr val="tx1"/>
                </a:solidFill>
                <a:latin typeface="Calibri"/>
                <a:cs typeface="Calibri"/>
              </a:rPr>
              <a:t>Follow us on           at @ASUG365</a:t>
            </a:r>
            <a:endParaRPr lang="en-US" sz="3000" dirty="0">
              <a:solidFill>
                <a:schemeClr val="tx1"/>
              </a:solidFill>
            </a:endParaRPr>
          </a:p>
        </p:txBody>
      </p:sp>
      <p:sp>
        <p:nvSpPr>
          <p:cNvPr id="9" name="Title 1">
            <a:extLst>
              <a:ext uri="{FF2B5EF4-FFF2-40B4-BE49-F238E27FC236}">
                <a16:creationId xmlns:a16="http://schemas.microsoft.com/office/drawing/2014/main" id="{60BA874A-777C-4558-A6CF-D7245ECF4392}"/>
              </a:ext>
            </a:extLst>
          </p:cNvPr>
          <p:cNvSpPr>
            <a:spLocks noGrp="1"/>
          </p:cNvSpPr>
          <p:nvPr>
            <p:ph type="title"/>
          </p:nvPr>
        </p:nvSpPr>
        <p:spPr>
          <a:xfrm>
            <a:off x="628650" y="274639"/>
            <a:ext cx="7886700" cy="639762"/>
          </a:xfrm>
        </p:spPr>
        <p:txBody>
          <a:bodyPr anchor="t"/>
          <a:lstStyle/>
          <a:p>
            <a:r>
              <a:rPr lang="en-US" b="0" dirty="0"/>
              <a:t>Follow Us</a:t>
            </a:r>
          </a:p>
        </p:txBody>
      </p:sp>
      <p:pic>
        <p:nvPicPr>
          <p:cNvPr id="10" name="Picture 9" descr="TWITTER_BLACK_CIRCLE-01.png">
            <a:extLst>
              <a:ext uri="{FF2B5EF4-FFF2-40B4-BE49-F238E27FC236}">
                <a16:creationId xmlns:a16="http://schemas.microsoft.com/office/drawing/2014/main" id="{B74EBE2C-A075-4D1E-B240-FE31DEB5E3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88100" y="2653134"/>
            <a:ext cx="692200" cy="692200"/>
          </a:xfrm>
          <a:prstGeom prst="rect">
            <a:avLst/>
          </a:prstGeom>
        </p:spPr>
      </p:pic>
    </p:spTree>
    <p:extLst>
      <p:ext uri="{BB962C8B-B14F-4D97-AF65-F5344CB8AC3E}">
        <p14:creationId xmlns:p14="http://schemas.microsoft.com/office/powerpoint/2010/main" val="173637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275529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2310C-FC2B-5B4E-958E-9356C4C039AB}"/>
              </a:ext>
            </a:extLst>
          </p:cNvPr>
          <p:cNvPicPr>
            <a:picLocks noChangeAspect="1"/>
          </p:cNvPicPr>
          <p:nvPr/>
        </p:nvPicPr>
        <p:blipFill>
          <a:blip r:embed="rId2"/>
          <a:stretch>
            <a:fillRect/>
          </a:stretch>
        </p:blipFill>
        <p:spPr>
          <a:xfrm>
            <a:off x="194805" y="922950"/>
            <a:ext cx="8754385" cy="3715324"/>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6" name="Rectangle 5">
            <a:extLst>
              <a:ext uri="{FF2B5EF4-FFF2-40B4-BE49-F238E27FC236}">
                <a16:creationId xmlns:a16="http://schemas.microsoft.com/office/drawing/2014/main" id="{2857BF3F-97F5-A748-B0B2-86B71F6B0A01}"/>
              </a:ext>
            </a:extLst>
          </p:cNvPr>
          <p:cNvSpPr/>
          <p:nvPr/>
        </p:nvSpPr>
        <p:spPr>
          <a:xfrm rot="20132737">
            <a:off x="74108" y="2411743"/>
            <a:ext cx="8995781" cy="1908215"/>
          </a:xfrm>
          <a:prstGeom prst="rect">
            <a:avLst/>
          </a:prstGeom>
          <a:noFill/>
        </p:spPr>
        <p:txBody>
          <a:bodyPr wrap="square" lIns="121920" tIns="60960" rIns="121920" bIns="60960">
            <a:spAutoFit/>
          </a:bodyPr>
          <a:lstStyle/>
          <a:p>
            <a:pPr algn="ctr"/>
            <a:r>
              <a:rPr lang="en-US" sz="4400" b="1" dirty="0">
                <a:ln w="22225">
                  <a:solidFill>
                    <a:schemeClr val="accent2"/>
                  </a:solidFill>
                  <a:prstDash val="solid"/>
                </a:ln>
                <a:solidFill>
                  <a:schemeClr val="accent2">
                    <a:lumMod val="40000"/>
                    <a:lumOff val="60000"/>
                  </a:schemeClr>
                </a:solidFill>
              </a:rPr>
              <a:t>SAP NetWeaver AS ABAP 6.40</a:t>
            </a:r>
            <a:endParaRPr lang="en-US" sz="44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10001"/>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5994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7D5459F0-0101-7D46-8BDB-8F7231CDC003}"/>
              </a:ext>
            </a:extLst>
          </p:cNvPr>
          <p:cNvPicPr>
            <a:picLocks noChangeAspect="1"/>
          </p:cNvPicPr>
          <p:nvPr/>
        </p:nvPicPr>
        <p:blipFill>
          <a:blip r:embed="rId2"/>
          <a:stretch>
            <a:fillRect/>
          </a:stretch>
        </p:blipFill>
        <p:spPr>
          <a:xfrm>
            <a:off x="422742" y="921717"/>
            <a:ext cx="8515847" cy="3716556"/>
          </a:xfrm>
          <a:prstGeom prst="rect">
            <a:avLst/>
          </a:prstGeom>
        </p:spPr>
      </p:pic>
    </p:spTree>
    <p:extLst>
      <p:ext uri="{BB962C8B-B14F-4D97-AF65-F5344CB8AC3E}">
        <p14:creationId xmlns:p14="http://schemas.microsoft.com/office/powerpoint/2010/main" val="19372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F6B83D30-4F75-F64C-9263-0A355A367C2E}"/>
              </a:ext>
            </a:extLst>
          </p:cNvPr>
          <p:cNvPicPr>
            <a:picLocks noChangeAspect="1"/>
          </p:cNvPicPr>
          <p:nvPr/>
        </p:nvPicPr>
        <p:blipFill>
          <a:blip r:embed="rId2"/>
          <a:stretch>
            <a:fillRect/>
          </a:stretch>
        </p:blipFill>
        <p:spPr>
          <a:xfrm>
            <a:off x="628650" y="934987"/>
            <a:ext cx="7539250" cy="3482111"/>
          </a:xfrm>
          <a:prstGeom prst="rect">
            <a:avLst/>
          </a:prstGeom>
        </p:spPr>
      </p:pic>
    </p:spTree>
    <p:extLst>
      <p:ext uri="{BB962C8B-B14F-4D97-AF65-F5344CB8AC3E}">
        <p14:creationId xmlns:p14="http://schemas.microsoft.com/office/powerpoint/2010/main" val="1533088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63340574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lnDef>
    <a:txDef>
      <a:spPr/>
      <a:bodyPr/>
      <a:lstStyle>
        <a:defPPr>
          <a:defRPr dirty="0" smtClean="0"/>
        </a:defPPr>
      </a:lstStyle>
    </a:txDef>
  </a:objectDefaults>
  <a:extraClrSchemeLst>
    <a:extraClrScheme>
      <a:clrScheme name="ASUG_FALL_FOCUS_1 1">
        <a:dk1>
          <a:srgbClr val="000000"/>
        </a:dk1>
        <a:lt1>
          <a:srgbClr val="FFFFFF"/>
        </a:lt1>
        <a:dk2>
          <a:srgbClr val="00539F"/>
        </a:dk2>
        <a:lt2>
          <a:srgbClr val="97999F"/>
        </a:lt2>
        <a:accent1>
          <a:srgbClr val="97999F"/>
        </a:accent1>
        <a:accent2>
          <a:srgbClr val="FF8E29"/>
        </a:accent2>
        <a:accent3>
          <a:srgbClr val="FFFFFF"/>
        </a:accent3>
        <a:accent4>
          <a:srgbClr val="000000"/>
        </a:accent4>
        <a:accent5>
          <a:srgbClr val="C9CA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2">
        <a:dk1>
          <a:srgbClr val="000000"/>
        </a:dk1>
        <a:lt1>
          <a:srgbClr val="FFFFFF"/>
        </a:lt1>
        <a:dk2>
          <a:srgbClr val="00539F"/>
        </a:dk2>
        <a:lt2>
          <a:srgbClr val="9799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C7064E3F524F4BA56313D2825AC6C0" ma:contentTypeVersion="10" ma:contentTypeDescription="Create a new document." ma:contentTypeScope="" ma:versionID="f9db24fb53e575e4fcd9e3cfdf1a31e3">
  <xsd:schema xmlns:xsd="http://www.w3.org/2001/XMLSchema" xmlns:xs="http://www.w3.org/2001/XMLSchema" xmlns:p="http://schemas.microsoft.com/office/2006/metadata/properties" xmlns:ns2="f30feb56-18b9-48ce-bf47-6e6900332ec3" xmlns:ns3="58cfa1de-6aea-4694-b2c3-d297ff41cac6" targetNamespace="http://schemas.microsoft.com/office/2006/metadata/properties" ma:root="true" ma:fieldsID="b0116fb24cf5265f38dbb8506be43fe2" ns2:_="" ns3:_="">
    <xsd:import namespace="f30feb56-18b9-48ce-bf47-6e6900332ec3"/>
    <xsd:import namespace="58cfa1de-6aea-4694-b2c3-d297ff41ca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_Flow_SignoffStatus" minOccurs="0"/>
                <xsd:element ref="ns3:MediaServiceEventHashCode" minOccurs="0"/>
                <xsd:element ref="ns3:MediaServiceGenerationTime"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feb56-18b9-48ce-bf47-6e6900332e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cfa1de-6aea-4694-b2c3-d297ff41ca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_Flow_SignoffStatus" ma:index="12" nillable="true" ma:displayName="Sign-off status" ma:internalName="_x0024_Resources_x003a_core_x002c_Signoff_Status_x003b_">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58cfa1de-6aea-4694-b2c3-d297ff41cac6" xsi:nil="true"/>
  </documentManagement>
</p:properties>
</file>

<file path=customXml/itemProps1.xml><?xml version="1.0" encoding="utf-8"?>
<ds:datastoreItem xmlns:ds="http://schemas.openxmlformats.org/officeDocument/2006/customXml" ds:itemID="{6CFB498A-CD77-4E00-A13C-2162FF250687}">
  <ds:schemaRefs>
    <ds:schemaRef ds:uri="http://schemas.microsoft.com/sharepoint/v3/contenttype/forms"/>
  </ds:schemaRefs>
</ds:datastoreItem>
</file>

<file path=customXml/itemProps2.xml><?xml version="1.0" encoding="utf-8"?>
<ds:datastoreItem xmlns:ds="http://schemas.openxmlformats.org/officeDocument/2006/customXml" ds:itemID="{D61B0AEA-77FA-4672-AB2E-07B9CF7552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feb56-18b9-48ce-bf47-6e6900332ec3"/>
    <ds:schemaRef ds:uri="58cfa1de-6aea-4694-b2c3-d297ff41ca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A8A726-799A-41E4-AE71-BF5B7A988CB5}">
  <ds:schemaRefs>
    <ds:schemaRef ds:uri="http://schemas.microsoft.com/office/2006/metadata/properties"/>
    <ds:schemaRef ds:uri="http://schemas.microsoft.com/office/infopath/2007/PartnerControls"/>
    <ds:schemaRef ds:uri="58cfa1de-6aea-4694-b2c3-d297ff41cac6"/>
  </ds:schemaRefs>
</ds:datastoreItem>
</file>

<file path=docProps/app.xml><?xml version="1.0" encoding="utf-8"?>
<Properties xmlns="http://schemas.openxmlformats.org/officeDocument/2006/extended-properties" xmlns:vt="http://schemas.openxmlformats.org/officeDocument/2006/docPropsVTypes">
  <Template>2012bouc_speaker_template_1b</Template>
  <TotalTime>12717</TotalTime>
  <Words>1666</Words>
  <Application>Microsoft Macintosh PowerPoint</Application>
  <PresentationFormat>On-screen Show (16:9)</PresentationFormat>
  <Paragraphs>219</Paragraphs>
  <Slides>46</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Arial Narrow</vt:lpstr>
      <vt:lpstr>Calibri</vt:lpstr>
      <vt:lpstr>Calibri Light</vt:lpstr>
      <vt:lpstr>Consolas</vt:lpstr>
      <vt:lpstr>Gill Sans MT</vt:lpstr>
      <vt:lpstr>Wingdings</vt:lpstr>
      <vt:lpstr>Custom Design</vt:lpstr>
      <vt:lpstr>Blank</vt:lpstr>
      <vt:lpstr>PowerPoint Presentation</vt:lpstr>
      <vt:lpstr>Introduction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PowerPoint Presentation</vt:lpstr>
      <vt:lpstr>The challenge … Dependencies</vt:lpstr>
      <vt:lpstr>Unit testing without isolation</vt:lpstr>
      <vt:lpstr>Unit testing with isolation</vt:lpstr>
      <vt:lpstr>But … legacy code …</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Marrisa</dc:creator>
  <cp:lastModifiedBy>Graham Robinson</cp:lastModifiedBy>
  <cp:revision>488</cp:revision>
  <cp:lastPrinted>2013-10-30T20:06:38Z</cp:lastPrinted>
  <dcterms:created xsi:type="dcterms:W3CDTF">2012-07-09T14:21:30Z</dcterms:created>
  <dcterms:modified xsi:type="dcterms:W3CDTF">2019-06-02T02:26:27Z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0x01010061C7064E3F524F4BA56313D2825AC6C0</vt:lpwstr>
  </property>
  <property fmtid="{D5CDD505-2E9C-101B-9397-08002B2CF9AE}" pid="3" name="Order">
    <vt:r8>1000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